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99"/>
  </p:notesMasterIdLst>
  <p:sldIdLst>
    <p:sldId id="557" r:id="rId2"/>
    <p:sldId id="594" r:id="rId3"/>
    <p:sldId id="917" r:id="rId4"/>
    <p:sldId id="924" r:id="rId5"/>
    <p:sldId id="923" r:id="rId6"/>
    <p:sldId id="918" r:id="rId7"/>
    <p:sldId id="919" r:id="rId8"/>
    <p:sldId id="920" r:id="rId9"/>
    <p:sldId id="844" r:id="rId10"/>
    <p:sldId id="894" r:id="rId11"/>
    <p:sldId id="895" r:id="rId12"/>
    <p:sldId id="896" r:id="rId13"/>
    <p:sldId id="897" r:id="rId14"/>
    <p:sldId id="893" r:id="rId15"/>
    <p:sldId id="845" r:id="rId16"/>
    <p:sldId id="846" r:id="rId17"/>
    <p:sldId id="847" r:id="rId18"/>
    <p:sldId id="848" r:id="rId19"/>
    <p:sldId id="849" r:id="rId20"/>
    <p:sldId id="850" r:id="rId21"/>
    <p:sldId id="851" r:id="rId22"/>
    <p:sldId id="852" r:id="rId23"/>
    <p:sldId id="853" r:id="rId24"/>
    <p:sldId id="854" r:id="rId25"/>
    <p:sldId id="855" r:id="rId26"/>
    <p:sldId id="856" r:id="rId27"/>
    <p:sldId id="857" r:id="rId28"/>
    <p:sldId id="885" r:id="rId29"/>
    <p:sldId id="886" r:id="rId30"/>
    <p:sldId id="887" r:id="rId31"/>
    <p:sldId id="888" r:id="rId32"/>
    <p:sldId id="889" r:id="rId33"/>
    <p:sldId id="890" r:id="rId34"/>
    <p:sldId id="891" r:id="rId35"/>
    <p:sldId id="892" r:id="rId36"/>
    <p:sldId id="899" r:id="rId37"/>
    <p:sldId id="900" r:id="rId38"/>
    <p:sldId id="901" r:id="rId39"/>
    <p:sldId id="902" r:id="rId40"/>
    <p:sldId id="903" r:id="rId41"/>
    <p:sldId id="904" r:id="rId42"/>
    <p:sldId id="905" r:id="rId43"/>
    <p:sldId id="906" r:id="rId44"/>
    <p:sldId id="907" r:id="rId45"/>
    <p:sldId id="908" r:id="rId46"/>
    <p:sldId id="909" r:id="rId47"/>
    <p:sldId id="914" r:id="rId48"/>
    <p:sldId id="915" r:id="rId49"/>
    <p:sldId id="910" r:id="rId50"/>
    <p:sldId id="858" r:id="rId51"/>
    <p:sldId id="859" r:id="rId52"/>
    <p:sldId id="860" r:id="rId53"/>
    <p:sldId id="861" r:id="rId54"/>
    <p:sldId id="862" r:id="rId55"/>
    <p:sldId id="863" r:id="rId56"/>
    <p:sldId id="864" r:id="rId57"/>
    <p:sldId id="865" r:id="rId58"/>
    <p:sldId id="866" r:id="rId59"/>
    <p:sldId id="867" r:id="rId60"/>
    <p:sldId id="868" r:id="rId61"/>
    <p:sldId id="869" r:id="rId62"/>
    <p:sldId id="870" r:id="rId63"/>
    <p:sldId id="871" r:id="rId64"/>
    <p:sldId id="872" r:id="rId65"/>
    <p:sldId id="873" r:id="rId66"/>
    <p:sldId id="874" r:id="rId67"/>
    <p:sldId id="745" r:id="rId68"/>
    <p:sldId id="818" r:id="rId69"/>
    <p:sldId id="843" r:id="rId70"/>
    <p:sldId id="819" r:id="rId71"/>
    <p:sldId id="820" r:id="rId72"/>
    <p:sldId id="821" r:id="rId73"/>
    <p:sldId id="822" r:id="rId74"/>
    <p:sldId id="824" r:id="rId75"/>
    <p:sldId id="825" r:id="rId76"/>
    <p:sldId id="826" r:id="rId77"/>
    <p:sldId id="827" r:id="rId78"/>
    <p:sldId id="828" r:id="rId79"/>
    <p:sldId id="829" r:id="rId80"/>
    <p:sldId id="830" r:id="rId81"/>
    <p:sldId id="831" r:id="rId82"/>
    <p:sldId id="832" r:id="rId83"/>
    <p:sldId id="833" r:id="rId84"/>
    <p:sldId id="834" r:id="rId85"/>
    <p:sldId id="835" r:id="rId86"/>
    <p:sldId id="836" r:id="rId87"/>
    <p:sldId id="837" r:id="rId88"/>
    <p:sldId id="838" r:id="rId89"/>
    <p:sldId id="839" r:id="rId90"/>
    <p:sldId id="840" r:id="rId91"/>
    <p:sldId id="841" r:id="rId92"/>
    <p:sldId id="842" r:id="rId93"/>
    <p:sldId id="823" r:id="rId94"/>
    <p:sldId id="742" r:id="rId95"/>
    <p:sldId id="916" r:id="rId96"/>
    <p:sldId id="925" r:id="rId97"/>
    <p:sldId id="558" r:id="rId9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FFCC"/>
    <a:srgbClr val="99FF99"/>
    <a:srgbClr val="FFFF99"/>
    <a:srgbClr val="FFFF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4" autoAdjust="0"/>
    <p:restoredTop sz="94664" autoAdjust="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37763CE-4C91-4D2F-9DA2-22F950FE5B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0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33400" y="914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2286000"/>
            <a:ext cx="7924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03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8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6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324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0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9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30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85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303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587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CCFFCC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533400" y="762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7200" y="2514600"/>
            <a:ext cx="8229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77838" algn="ctr">
              <a:spcBef>
                <a:spcPct val="20000"/>
              </a:spcBef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ctr">
              <a:spcBef>
                <a:spcPct val="20000"/>
              </a:spcBef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ctr">
              <a:spcBef>
                <a:spcPct val="20000"/>
              </a:spcBef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ctr">
              <a:spcBef>
                <a:spcPct val="20000"/>
              </a:spcBef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单击此处编辑母版副标题样式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mhHDjO8" TargetMode="External"/><Relationship Id="rId2" Type="http://schemas.openxmlformats.org/officeDocument/2006/relationships/hyperlink" Target="https://sourceforge.net/projects/orwelldevcpp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qZGYtiO" TargetMode="External"/><Relationship Id="rId2" Type="http://schemas.openxmlformats.org/officeDocument/2006/relationships/hyperlink" Target="https://pan.baidu.com/s/1nxee1A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.biancheng.net/cpp/html/1117.html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827088" y="1628775"/>
            <a:ext cx="77771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 smtClean="0"/>
              <a:t>C</a:t>
            </a:r>
            <a:r>
              <a:rPr lang="zh-CN" altLang="en-US" sz="4000" b="1" dirty="0" smtClean="0"/>
              <a:t>语言程序设计</a:t>
            </a:r>
            <a:endParaRPr lang="en-US" altLang="zh-CN" sz="4000" b="1" dirty="0" smtClean="0"/>
          </a:p>
          <a:p>
            <a:pPr algn="ctr" eaLnBrk="1" hangingPunct="1"/>
            <a:r>
              <a:rPr lang="en-US" altLang="zh-CN" sz="4000" b="1" dirty="0" smtClean="0"/>
              <a:t>Dev-</a:t>
            </a:r>
            <a:r>
              <a:rPr lang="en-US" altLang="zh-CN" sz="4000" b="1" dirty="0" err="1" smtClean="0"/>
              <a:t>c++</a:t>
            </a:r>
            <a:r>
              <a:rPr lang="zh-CN" altLang="en-US" sz="4000" b="1" dirty="0"/>
              <a:t>环境</a:t>
            </a:r>
            <a:endParaRPr lang="zh-CN" altLang="en-US" b="1" dirty="0"/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1515244" y="3140968"/>
            <a:ext cx="604837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李际军</a:t>
            </a:r>
            <a:endParaRPr lang="en-US" altLang="zh-CN" sz="4000" dirty="0">
              <a:latin typeface="隶书" pitchFamily="49" charset="-122"/>
              <a:ea typeface="隶书" pitchFamily="49" charset="-122"/>
            </a:endParaRPr>
          </a:p>
          <a:p>
            <a:pPr algn="ctr" eaLnBrk="1" hangingPunct="1"/>
            <a:r>
              <a:rPr kumimoji="1"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lijijun@cs.zju.edu.cn</a:t>
            </a:r>
            <a:r>
              <a:rPr kumimoji="1" lang="zh-CN" altLang="en-US" sz="4000" dirty="0">
                <a:latin typeface="隶书" pitchFamily="49" charset="-122"/>
                <a:ea typeface="隶书" pitchFamily="49" charset="-122"/>
              </a:rPr>
              <a:t/>
            </a:r>
            <a:br>
              <a:rPr kumimoji="1" lang="zh-CN" altLang="en-US" sz="4000" dirty="0">
                <a:latin typeface="隶书" pitchFamily="49" charset="-122"/>
                <a:ea typeface="隶书" pitchFamily="49" charset="-122"/>
              </a:rPr>
            </a:br>
            <a:r>
              <a:rPr kumimoji="1" lang="zh-CN" altLang="en-US" sz="4000" dirty="0">
                <a:latin typeface="隶书" pitchFamily="49" charset="-122"/>
                <a:ea typeface="隶书" pitchFamily="49" charset="-122"/>
              </a:rPr>
              <a:t> 浙江大学计算机学院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en-US" altLang="zh-CN" sz="3200" b="1" dirty="0" smtClean="0"/>
              <a:t>5.11</a:t>
            </a:r>
            <a:r>
              <a:rPr lang="zh-CN" altLang="en-US" sz="3200" b="1" dirty="0"/>
              <a:t>使用过程</a:t>
            </a:r>
            <a:endParaRPr lang="en-US" altLang="zh-CN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2</a:t>
            </a:r>
            <a:r>
              <a:rPr lang="zh-CN" altLang="en-US" sz="2800" dirty="0"/>
              <a:t>、输入代码，按</a:t>
            </a:r>
            <a:r>
              <a:rPr lang="en-US" altLang="zh-CN" sz="2800" dirty="0" err="1"/>
              <a:t>Ctrl+S</a:t>
            </a:r>
            <a:r>
              <a:rPr lang="zh-CN" altLang="en-US" sz="2800" dirty="0"/>
              <a:t>保存，按快捷键</a:t>
            </a:r>
            <a:r>
              <a:rPr lang="en-US" altLang="zh-CN" sz="2800" dirty="0"/>
              <a:t>F9</a:t>
            </a:r>
            <a:r>
              <a:rPr lang="zh-CN" altLang="en-US" sz="2800" dirty="0"/>
              <a:t>编译（或选</a:t>
            </a:r>
            <a:r>
              <a:rPr lang="en-US" altLang="zh-CN" sz="2800" dirty="0"/>
              <a:t>Execute</a:t>
            </a:r>
            <a:r>
              <a:rPr lang="zh-CN" altLang="en-US" sz="2800" dirty="0"/>
              <a:t>菜单点</a:t>
            </a:r>
            <a:r>
              <a:rPr lang="en-US" altLang="zh-CN" sz="2800" dirty="0"/>
              <a:t>Compile</a:t>
            </a:r>
            <a:r>
              <a:rPr lang="zh-CN" altLang="en-US" sz="2800" dirty="0"/>
              <a:t>子菜单）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" y="2294412"/>
            <a:ext cx="7668344" cy="45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0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en-US" altLang="zh-CN" sz="3200" b="1" dirty="0" smtClean="0"/>
              <a:t>5.11</a:t>
            </a:r>
            <a:r>
              <a:rPr lang="zh-CN" altLang="en-US" sz="3200" b="1" dirty="0"/>
              <a:t>使用过程</a:t>
            </a:r>
            <a:endParaRPr lang="en-US" altLang="zh-CN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0" y="836712"/>
            <a:ext cx="914400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3</a:t>
            </a:r>
            <a:r>
              <a:rPr lang="zh-CN" altLang="en-US" sz="2800" dirty="0"/>
              <a:t>、编译出错时，双击错误信息，从该行开始往前检查（此处用</a:t>
            </a:r>
            <a:r>
              <a:rPr lang="en-US" altLang="zh-CN" sz="2800" dirty="0" err="1"/>
              <a:t>sqrt</a:t>
            </a:r>
            <a:r>
              <a:rPr lang="zh-CN" altLang="en-US" sz="2800" dirty="0"/>
              <a:t>库函数但没有包含</a:t>
            </a:r>
            <a:r>
              <a:rPr lang="en-US" altLang="zh-CN" sz="2800" dirty="0" err="1"/>
              <a:t>cmath</a:t>
            </a:r>
            <a:r>
              <a:rPr lang="zh-CN" altLang="en-US" sz="2800" dirty="0"/>
              <a:t>头文件），并改错（此处加上头文件），之后按</a:t>
            </a:r>
            <a:r>
              <a:rPr lang="en-US" altLang="zh-CN" sz="2800" dirty="0"/>
              <a:t>F10</a:t>
            </a:r>
            <a:r>
              <a:rPr lang="zh-CN" altLang="en-US" sz="2800" dirty="0"/>
              <a:t>执行（为避免运行结果一闪而过，在</a:t>
            </a:r>
            <a:r>
              <a:rPr lang="en-US" altLang="zh-CN" sz="2800" dirty="0"/>
              <a:t>main</a:t>
            </a:r>
            <a:r>
              <a:rPr lang="zh-CN" altLang="en-US" sz="2800" dirty="0"/>
              <a:t>函数的最后加上语句“</a:t>
            </a:r>
            <a:r>
              <a:rPr lang="en-US" altLang="zh-CN" sz="2800" dirty="0"/>
              <a:t>system("pause");</a:t>
            </a:r>
            <a:r>
              <a:rPr lang="zh-CN" altLang="en-US" sz="2800" dirty="0"/>
              <a:t>”，若在</a:t>
            </a:r>
            <a:r>
              <a:rPr lang="en-US" altLang="zh-CN" sz="2800" dirty="0"/>
              <a:t>OJ</a:t>
            </a:r>
            <a:r>
              <a:rPr lang="zh-CN" altLang="en-US" sz="2800" dirty="0"/>
              <a:t>提交，须</a:t>
            </a:r>
            <a:r>
              <a:rPr lang="zh-CN" altLang="en-US" sz="2800" b="1" dirty="0"/>
              <a:t>注释</a:t>
            </a:r>
            <a:r>
              <a:rPr lang="zh-CN" altLang="en-US" sz="2800" dirty="0"/>
              <a:t>此句，即：</a:t>
            </a:r>
            <a:r>
              <a:rPr lang="en-US" altLang="zh-CN" sz="2800" dirty="0"/>
              <a:t>//system("pause");</a:t>
            </a:r>
            <a:r>
              <a:rPr lang="zh-CN" altLang="en-US" sz="2800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98568"/>
            <a:ext cx="6277976" cy="37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0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en-US" altLang="zh-CN" sz="3200" b="1" dirty="0" smtClean="0"/>
              <a:t>5.11</a:t>
            </a:r>
            <a:r>
              <a:rPr lang="zh-CN" altLang="en-US" sz="3200" b="1" dirty="0"/>
              <a:t>使用过程</a:t>
            </a:r>
            <a:endParaRPr lang="en-US" altLang="zh-C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" y="908720"/>
            <a:ext cx="894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、调试前，先把“产生调试信息”设置为</a:t>
            </a:r>
            <a:r>
              <a:rPr lang="en-US" altLang="zh-CN" dirty="0"/>
              <a:t>Yes</a:t>
            </a:r>
            <a:r>
              <a:rPr lang="zh-CN" altLang="en-US" dirty="0"/>
              <a:t>并点</a:t>
            </a:r>
            <a:r>
              <a:rPr lang="en-US" altLang="zh-CN" dirty="0"/>
              <a:t>OK</a:t>
            </a:r>
            <a:r>
              <a:rPr lang="zh-CN" altLang="en-US" dirty="0"/>
              <a:t>（选</a:t>
            </a:r>
            <a:r>
              <a:rPr lang="en-US" altLang="zh-CN" dirty="0"/>
              <a:t>Tools</a:t>
            </a:r>
            <a:r>
              <a:rPr lang="zh-CN" altLang="en-US" dirty="0"/>
              <a:t>菜单点</a:t>
            </a:r>
            <a:r>
              <a:rPr lang="en-US" altLang="zh-CN" dirty="0"/>
              <a:t>Compile Options</a:t>
            </a:r>
            <a:r>
              <a:rPr lang="zh-CN" altLang="en-US" dirty="0"/>
              <a:t>子菜单，</a:t>
            </a:r>
            <a:r>
              <a:rPr lang="en-US" altLang="zh-CN" dirty="0"/>
              <a:t>Settings</a:t>
            </a:r>
            <a:r>
              <a:rPr lang="zh-CN" altLang="en-US" dirty="0"/>
              <a:t>选项卡中的</a:t>
            </a:r>
            <a:r>
              <a:rPr lang="en-US" altLang="zh-CN" dirty="0"/>
              <a:t>Linker</a:t>
            </a:r>
            <a:r>
              <a:rPr lang="zh-CN" altLang="en-US" dirty="0"/>
              <a:t>子选项卡）：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" y="2265975"/>
            <a:ext cx="7668344" cy="45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0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en-US" altLang="zh-CN" sz="3200" b="1" dirty="0" smtClean="0"/>
              <a:t>5.11</a:t>
            </a:r>
            <a:r>
              <a:rPr lang="zh-CN" altLang="en-US" sz="3200" b="1" dirty="0"/>
              <a:t>使用过程</a:t>
            </a:r>
            <a:endParaRPr lang="en-US" altLang="zh-CN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0" y="1196752"/>
            <a:ext cx="91440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5</a:t>
            </a:r>
            <a:r>
              <a:rPr lang="zh-CN" altLang="en-US" sz="2800" dirty="0"/>
              <a:t>、若发现运行结果有误（此处判断素数但对于输入</a:t>
            </a:r>
            <a:r>
              <a:rPr lang="en-US" altLang="zh-CN" sz="2800" dirty="0"/>
              <a:t>9</a:t>
            </a:r>
            <a:r>
              <a:rPr lang="zh-CN" altLang="en-US" sz="2800" dirty="0"/>
              <a:t>，得到输出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），开始调试：设置断点（此处设在第</a:t>
            </a:r>
            <a:r>
              <a:rPr lang="en-US" altLang="zh-CN" sz="2800" dirty="0"/>
              <a:t>7</a:t>
            </a:r>
            <a:r>
              <a:rPr lang="zh-CN" altLang="en-US" sz="2800" dirty="0"/>
              <a:t>行，点击行号</a:t>
            </a:r>
            <a:r>
              <a:rPr lang="en-US" altLang="zh-CN" sz="2800" dirty="0"/>
              <a:t>7</a:t>
            </a:r>
            <a:r>
              <a:rPr lang="zh-CN" altLang="en-US" sz="2800" dirty="0"/>
              <a:t>）；按</a:t>
            </a:r>
            <a:r>
              <a:rPr lang="en-US" altLang="zh-CN" sz="2800" dirty="0"/>
              <a:t>F5</a:t>
            </a:r>
            <a:r>
              <a:rPr lang="zh-CN" altLang="en-US" sz="2800" dirty="0"/>
              <a:t>（或点快捷菜单中的√）开始</a:t>
            </a:r>
            <a:r>
              <a:rPr lang="zh-CN" altLang="en-US" sz="2800" dirty="0" smtClean="0"/>
              <a:t>调试</a:t>
            </a:r>
            <a:endParaRPr lang="en-US" altLang="zh-CN" sz="2800" dirty="0" smtClean="0"/>
          </a:p>
          <a:p>
            <a:pPr latinLnBrk="1"/>
            <a:r>
              <a:rPr lang="en-US" altLang="zh-CN" sz="2800" dirty="0" smtClean="0"/>
              <a:t>6</a:t>
            </a:r>
            <a:r>
              <a:rPr lang="zh-CN" altLang="en-US" sz="2800" dirty="0"/>
              <a:t>、按</a:t>
            </a:r>
            <a:r>
              <a:rPr lang="en-US" altLang="zh-CN" sz="2800" dirty="0"/>
              <a:t>F7</a:t>
            </a:r>
            <a:r>
              <a:rPr lang="zh-CN" altLang="en-US" sz="2800" dirty="0"/>
              <a:t>或点击左下角</a:t>
            </a:r>
            <a:r>
              <a:rPr lang="en-US" altLang="zh-CN" sz="2800" dirty="0"/>
              <a:t>Debug</a:t>
            </a:r>
            <a:r>
              <a:rPr lang="zh-CN" altLang="en-US" sz="2800" dirty="0"/>
              <a:t>区域的“</a:t>
            </a:r>
            <a:r>
              <a:rPr lang="en-US" altLang="zh-CN" sz="2800" dirty="0"/>
              <a:t>Next line”</a:t>
            </a:r>
            <a:r>
              <a:rPr lang="zh-CN" altLang="en-US" sz="2800" dirty="0"/>
              <a:t>开始单步</a:t>
            </a:r>
            <a:r>
              <a:rPr lang="zh-CN" altLang="en-US" sz="2800" dirty="0" smtClean="0"/>
              <a:t>执行</a:t>
            </a:r>
            <a:endParaRPr lang="en-US" altLang="zh-CN" sz="2800" dirty="0" smtClean="0"/>
          </a:p>
          <a:p>
            <a:pPr latinLnBrk="1"/>
            <a:r>
              <a:rPr lang="en-US" altLang="zh-CN" sz="2800" dirty="0"/>
              <a:t>7</a:t>
            </a:r>
            <a:r>
              <a:rPr lang="zh-CN" altLang="en-US" sz="2800" dirty="0"/>
              <a:t>、在代码左边空白区域右键后点“</a:t>
            </a:r>
            <a:r>
              <a:rPr lang="en-US" altLang="zh-CN" sz="2800" dirty="0"/>
              <a:t>Add watch</a:t>
            </a:r>
            <a:r>
              <a:rPr lang="zh-CN" altLang="en-US" sz="2800" dirty="0"/>
              <a:t>”添加监视量（此处输入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，点</a:t>
            </a:r>
            <a:r>
              <a:rPr lang="en-US" altLang="zh-CN" sz="2800" dirty="0"/>
              <a:t>OK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latinLnBrk="1"/>
            <a:r>
              <a:rPr lang="en-US" altLang="zh-CN" sz="2800" dirty="0"/>
              <a:t>8</a:t>
            </a:r>
            <a:r>
              <a:rPr lang="zh-CN" altLang="en-US" sz="2800" dirty="0"/>
              <a:t>、发现错误并改正（此处</a:t>
            </a:r>
            <a:r>
              <a:rPr lang="en-US" altLang="zh-CN" sz="2800" dirty="0" err="1"/>
              <a:t>i</a:t>
            </a:r>
            <a:r>
              <a:rPr lang="en-US" altLang="zh-CN" sz="2800" dirty="0"/>
              <a:t>=2</a:t>
            </a:r>
            <a:r>
              <a:rPr lang="zh-CN" altLang="en-US" sz="2800" dirty="0"/>
              <a:t>时循环结束，应改为</a:t>
            </a:r>
            <a:r>
              <a:rPr lang="en-US" altLang="zh-CN" sz="2800" dirty="0" err="1"/>
              <a:t>i</a:t>
            </a:r>
            <a:r>
              <a:rPr lang="en-US" altLang="zh-CN" sz="2800" dirty="0"/>
              <a:t>&lt;=</a:t>
            </a:r>
            <a:r>
              <a:rPr lang="en-US" altLang="zh-CN" sz="2800" dirty="0" err="1"/>
              <a:t>sqrt</a:t>
            </a:r>
            <a:r>
              <a:rPr lang="en-US" altLang="zh-CN" sz="2800" dirty="0"/>
              <a:t>(n*1.0)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9</a:t>
            </a:r>
            <a:r>
              <a:rPr lang="zh-CN" altLang="en-US" sz="2800" dirty="0"/>
              <a:t>、按</a:t>
            </a:r>
            <a:r>
              <a:rPr lang="en-US" altLang="zh-CN" sz="2800" dirty="0"/>
              <a:t>F6</a:t>
            </a:r>
            <a:r>
              <a:rPr lang="zh-CN" altLang="en-US" sz="2800" dirty="0"/>
              <a:t>（或点</a:t>
            </a:r>
            <a:r>
              <a:rPr lang="en-US" altLang="zh-CN" sz="2800" dirty="0"/>
              <a:t>Stop Execution</a:t>
            </a:r>
            <a:r>
              <a:rPr lang="zh-CN" altLang="en-US" sz="2800" dirty="0"/>
              <a:t>或点快捷菜单中的</a:t>
            </a:r>
            <a:r>
              <a:rPr lang="en-US" altLang="zh-CN" sz="2800" dirty="0"/>
              <a:t>×</a:t>
            </a:r>
            <a:r>
              <a:rPr lang="zh-CN" altLang="en-US" sz="2800" dirty="0"/>
              <a:t>）结束调试</a:t>
            </a:r>
          </a:p>
          <a:p>
            <a:pPr latinLnBrk="1"/>
            <a:r>
              <a:rPr lang="en-US" altLang="zh-CN" sz="2800" dirty="0"/>
              <a:t>10</a:t>
            </a:r>
            <a:r>
              <a:rPr lang="zh-CN" altLang="en-US" sz="2800" dirty="0"/>
              <a:t>、编写下一个程序之前，关闭所有（</a:t>
            </a:r>
            <a:r>
              <a:rPr lang="en-US" altLang="zh-CN" sz="2800" dirty="0"/>
              <a:t>File/Close All</a:t>
            </a:r>
            <a:r>
              <a:rPr lang="zh-CN" altLang="en-US" sz="2800" dirty="0"/>
              <a:t>）</a:t>
            </a:r>
          </a:p>
          <a:p>
            <a:pPr latinLnBrk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6120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Dev C++ </a:t>
            </a:r>
            <a:r>
              <a:rPr lang="zh-CN" altLang="en-US" sz="2800" dirty="0"/>
              <a:t>支持单个源文件的编译，如果你的程序只有一个源文件（初学者基本都是在单个源文件下编写代码），那么不用创建项目，直接运行就可以；如果有多个源文件，才需要创建项目。</a:t>
            </a:r>
          </a:p>
        </p:txBody>
      </p:sp>
    </p:spTree>
    <p:extLst>
      <p:ext uri="{BB962C8B-B14F-4D97-AF65-F5344CB8AC3E}">
        <p14:creationId xmlns:p14="http://schemas.microsoft.com/office/powerpoint/2010/main" val="6900792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 smtClean="0"/>
              <a:t>三、使用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 dirty="0"/>
              <a:t>1) </a:t>
            </a:r>
            <a:r>
              <a:rPr lang="zh-CN" altLang="en-US" sz="2800" b="1" dirty="0"/>
              <a:t>新建源文件</a:t>
            </a:r>
          </a:p>
          <a:p>
            <a:r>
              <a:rPr lang="zh-CN" altLang="en-US" sz="2800" dirty="0"/>
              <a:t>打开 </a:t>
            </a:r>
            <a:r>
              <a:rPr lang="en-US" altLang="zh-CN" sz="2800" dirty="0"/>
              <a:t>Dev C++</a:t>
            </a:r>
            <a:r>
              <a:rPr lang="zh-CN" altLang="en-US" sz="2800" dirty="0"/>
              <a:t>，在上方菜单栏中选择“文件 </a:t>
            </a:r>
            <a:r>
              <a:rPr lang="en-US" altLang="zh-CN" sz="2800" dirty="0"/>
              <a:t>--&gt; </a:t>
            </a:r>
            <a:r>
              <a:rPr lang="zh-CN" altLang="en-US" sz="2800" dirty="0"/>
              <a:t>新建 </a:t>
            </a:r>
            <a:r>
              <a:rPr lang="en-US" altLang="zh-CN" sz="2800" dirty="0"/>
              <a:t>--&gt; </a:t>
            </a:r>
            <a:r>
              <a:rPr lang="zh-CN" altLang="en-US" sz="2800" dirty="0"/>
              <a:t>源代码”：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12976"/>
            <a:ext cx="6840000" cy="20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或者按下</a:t>
            </a:r>
            <a:r>
              <a:rPr lang="en-US" altLang="zh-CN" sz="2800" dirty="0" err="1"/>
              <a:t>Ctrl+N</a:t>
            </a:r>
            <a:r>
              <a:rPr lang="zh-CN" altLang="en-US" sz="2800" dirty="0"/>
              <a:t>组合键，都会新建一个空白的源文件，如下图所示：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47164"/>
            <a:ext cx="7964004" cy="30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在空白文件中输入本文开头的代码：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44180"/>
            <a:ext cx="7222368" cy="36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在上方菜单栏中选择“文件 </a:t>
            </a:r>
            <a:r>
              <a:rPr lang="en-US" altLang="zh-CN" sz="2800" dirty="0"/>
              <a:t>--&gt; </a:t>
            </a:r>
            <a:r>
              <a:rPr lang="zh-CN" altLang="en-US" sz="2800" dirty="0"/>
              <a:t>保存”，或者按下</a:t>
            </a:r>
            <a:r>
              <a:rPr lang="en-US" altLang="zh-CN" sz="2800" dirty="0" err="1"/>
              <a:t>Ctrl+S</a:t>
            </a:r>
            <a:r>
              <a:rPr lang="zh-CN" altLang="en-US" sz="2800" dirty="0"/>
              <a:t>组合键，都可以保存源文件</a:t>
            </a:r>
            <a:r>
              <a:rPr lang="zh-CN" altLang="en-US" sz="2800" dirty="0" smtClean="0"/>
              <a:t>。</a:t>
            </a:r>
            <a:r>
              <a:rPr lang="zh-CN" altLang="en-US" sz="2800" dirty="0"/>
              <a:t>注意将源文件后缀改为</a:t>
            </a:r>
            <a:r>
              <a:rPr lang="en-US" altLang="zh-CN" sz="2800" dirty="0"/>
              <a:t>.c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01" y="2268671"/>
            <a:ext cx="6418287" cy="45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提示：</a:t>
            </a:r>
            <a:r>
              <a:rPr lang="en-US" altLang="zh-CN" sz="2800" dirty="0"/>
              <a:t>C++</a:t>
            </a:r>
            <a:r>
              <a:rPr lang="zh-CN" altLang="en-US" sz="2800" dirty="0"/>
              <a:t>是在</a:t>
            </a:r>
            <a:r>
              <a:rPr lang="en-US" altLang="zh-CN" sz="2800" dirty="0"/>
              <a:t>C</a:t>
            </a:r>
            <a:r>
              <a:rPr lang="zh-CN" altLang="en-US" sz="2800" dirty="0"/>
              <a:t>语言的基础上进行的扩展，</a:t>
            </a:r>
            <a:r>
              <a:rPr lang="en-US" altLang="zh-CN" sz="2800" dirty="0"/>
              <a:t>C++</a:t>
            </a:r>
            <a:r>
              <a:rPr lang="zh-CN" altLang="en-US" sz="2800" dirty="0"/>
              <a:t>已经包含了</a:t>
            </a:r>
            <a:r>
              <a:rPr lang="en-US" altLang="zh-CN" sz="2800" dirty="0"/>
              <a:t>C</a:t>
            </a:r>
            <a:r>
              <a:rPr lang="zh-CN" altLang="en-US" sz="2800" dirty="0"/>
              <a:t>语言的全部内容，所以大部分 </a:t>
            </a:r>
            <a:r>
              <a:rPr lang="en-US" altLang="zh-CN" sz="2800" dirty="0"/>
              <a:t>IDE </a:t>
            </a:r>
            <a:r>
              <a:rPr lang="zh-CN" altLang="en-US" sz="2800" dirty="0"/>
              <a:t>默认创建的是</a:t>
            </a:r>
            <a:r>
              <a:rPr lang="en-US" altLang="zh-CN" sz="2800" dirty="0"/>
              <a:t>C++</a:t>
            </a:r>
            <a:r>
              <a:rPr lang="zh-CN" altLang="en-US" sz="2800" dirty="0"/>
              <a:t>文件。但是这并不影响使用，我们在填写源文件名称时把后缀改为</a:t>
            </a:r>
            <a:r>
              <a:rPr lang="en-US" altLang="zh-CN" sz="2800" dirty="0"/>
              <a:t>.c</a:t>
            </a:r>
            <a:r>
              <a:rPr lang="zh-CN" altLang="en-US" sz="2800" dirty="0"/>
              <a:t>即可，编译器会根据源文件的后缀来判断代码的种类。上图中，我们将源文件命名为</a:t>
            </a:r>
            <a:r>
              <a:rPr lang="en-US" altLang="zh-CN" sz="2800" dirty="0" err="1"/>
              <a:t>hello.c</a:t>
            </a:r>
            <a:r>
              <a:rPr lang="zh-CN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C++</a:t>
            </a:r>
            <a:r>
              <a:rPr lang="zh-CN" altLang="en-US" sz="3200" b="1" dirty="0" smtClean="0"/>
              <a:t>的安装基本配置</a:t>
            </a:r>
            <a:endParaRPr lang="zh-CN" altLang="en-US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196752"/>
            <a:ext cx="878497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514350" indent="-514350" latinLnBrk="1">
              <a:buFontTx/>
              <a:buAutoNum type="arabicPeriod"/>
            </a:pPr>
            <a:r>
              <a:rPr lang="en-US" altLang="zh-CN" sz="2800" dirty="0" smtClean="0"/>
              <a:t>Dev-C</a:t>
            </a:r>
            <a:r>
              <a:rPr lang="en-US" altLang="zh-CN" sz="2800" dirty="0"/>
              <a:t>++ </a:t>
            </a:r>
            <a:r>
              <a:rPr lang="zh-CN" altLang="en-US" sz="2800" dirty="0"/>
              <a:t>的下载地址</a:t>
            </a:r>
            <a:r>
              <a:rPr lang="zh-CN" altLang="en-US" sz="2800" dirty="0" smtClean="0"/>
              <a:t>：</a:t>
            </a:r>
            <a:r>
              <a:rPr lang="en-US" altLang="zh-CN" sz="2800" dirty="0">
                <a:hlinkClick r:id="rId2"/>
              </a:rPr>
              <a:t>https://sourceforge.net/projects/orwelldevcpp</a:t>
            </a:r>
            <a:r>
              <a:rPr lang="en-US" altLang="zh-CN" sz="2800" dirty="0" smtClean="0">
                <a:hlinkClick r:id="rId2"/>
              </a:rPr>
              <a:t>/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或者</a:t>
            </a:r>
            <a:endParaRPr lang="en-US" altLang="zh-CN" sz="2800" dirty="0" smtClean="0"/>
          </a:p>
          <a:p>
            <a:pPr marL="0" indent="0" latinLnBrk="1"/>
            <a:r>
              <a:rPr lang="en-US" altLang="zh-CN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百</a:t>
            </a:r>
            <a:r>
              <a:rPr lang="zh-CN" altLang="en-US" sz="2800" dirty="0"/>
              <a:t>度网盘：</a:t>
            </a:r>
            <a:r>
              <a:rPr lang="en-US" altLang="zh-CN" sz="2800" dirty="0">
                <a:hlinkClick r:id="rId3"/>
              </a:rPr>
              <a:t>https://pan.baidu.com/s/1mhHDjO8</a:t>
            </a:r>
            <a:r>
              <a:rPr lang="en-US" altLang="zh-CN" sz="2800" dirty="0"/>
              <a:t>    </a:t>
            </a:r>
            <a:r>
              <a:rPr lang="zh-CN" altLang="en-US" sz="2800" dirty="0"/>
              <a:t>提取密码：</a:t>
            </a:r>
            <a:r>
              <a:rPr lang="en-US" altLang="zh-CN" sz="2800" dirty="0" err="1"/>
              <a:t>mken</a:t>
            </a:r>
            <a:endParaRPr lang="en-US" altLang="zh-CN" sz="2800" dirty="0"/>
          </a:p>
          <a:p>
            <a:pPr marL="0" indent="0" latinLnBrk="1"/>
            <a:r>
              <a:rPr lang="en-US" altLang="zh-CN" sz="2800" dirty="0" smtClean="0"/>
              <a:t>2. </a:t>
            </a:r>
            <a:r>
              <a:rPr lang="zh-CN" altLang="en-US" sz="2800" dirty="0" smtClean="0"/>
              <a:t>下载</a:t>
            </a:r>
            <a:r>
              <a:rPr lang="zh-CN" altLang="en-US" sz="2800" dirty="0"/>
              <a:t>完成后，就像安装其他软件一样，点击安装包</a:t>
            </a:r>
            <a:r>
              <a:rPr lang="zh-CN" altLang="en-US" sz="2800" dirty="0" smtClean="0"/>
              <a:t>，语言</a:t>
            </a:r>
            <a:r>
              <a:rPr lang="zh-CN" altLang="en-US" sz="2800" dirty="0"/>
              <a:t>先默认选择</a:t>
            </a:r>
            <a:r>
              <a:rPr lang="en-US" altLang="zh-CN" sz="2800" dirty="0"/>
              <a:t>English</a:t>
            </a:r>
            <a:r>
              <a:rPr lang="zh-CN" altLang="en-US" sz="2800" dirty="0"/>
              <a:t>，初次安装完成后会选择中文简体的选项设置。点</a:t>
            </a:r>
            <a:r>
              <a:rPr lang="en-US" altLang="zh-CN" sz="2800" dirty="0"/>
              <a:t>ok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  <a:p>
            <a:pPr latinLnBrk="1"/>
            <a:r>
              <a:rPr lang="en-US" altLang="zh-CN" sz="2800" dirty="0" smtClean="0"/>
              <a:t>3</a:t>
            </a:r>
            <a:r>
              <a:rPr lang="en-US" altLang="zh-CN" sz="2800" dirty="0"/>
              <a:t>.</a:t>
            </a:r>
            <a:r>
              <a:rPr lang="zh-CN" altLang="en-US" sz="2800" dirty="0"/>
              <a:t>点</a:t>
            </a:r>
            <a:r>
              <a:rPr lang="en-US" altLang="zh-CN" sz="2800" dirty="0"/>
              <a:t>I </a:t>
            </a:r>
            <a:r>
              <a:rPr lang="en-US" altLang="zh-CN" sz="2800" dirty="0" smtClean="0"/>
              <a:t>agree</a:t>
            </a:r>
            <a:r>
              <a:rPr lang="zh-CN" altLang="en-US" sz="2800" dirty="0" smtClean="0"/>
              <a:t>；</a:t>
            </a:r>
            <a:endParaRPr lang="zh-CN" altLang="en-US" sz="2800" dirty="0"/>
          </a:p>
          <a:p>
            <a:pPr latinLnBrk="1"/>
            <a:r>
              <a:rPr lang="en-US" altLang="zh-CN" sz="2800" dirty="0"/>
              <a:t>4.</a:t>
            </a:r>
            <a:r>
              <a:rPr lang="zh-CN" altLang="en-US" sz="2800" dirty="0"/>
              <a:t>接下来，默认点击</a:t>
            </a:r>
            <a:r>
              <a:rPr lang="en-US" altLang="zh-CN" sz="2800" dirty="0"/>
              <a:t>next</a:t>
            </a:r>
            <a:r>
              <a:rPr lang="zh-CN" altLang="en-US" sz="2800" dirty="0"/>
              <a:t>，下一步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atinLnBrk="1"/>
            <a:r>
              <a:rPr lang="en-US" altLang="zh-CN" sz="2800" dirty="0" smtClean="0"/>
              <a:t>5</a:t>
            </a:r>
            <a:r>
              <a:rPr lang="en-US" altLang="zh-CN" sz="2800" dirty="0"/>
              <a:t>.</a:t>
            </a:r>
            <a:r>
              <a:rPr lang="zh-CN" altLang="en-US" sz="2800" dirty="0"/>
              <a:t>选择安装路径，之后点击</a:t>
            </a:r>
            <a:r>
              <a:rPr lang="en-US" altLang="zh-CN" sz="2800" dirty="0"/>
              <a:t>install</a:t>
            </a:r>
            <a:r>
              <a:rPr lang="zh-CN" altLang="en-US" sz="2800" dirty="0"/>
              <a:t>，之后进入安装过程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atinLnBrk="1"/>
            <a:r>
              <a:rPr lang="en-US" altLang="zh-CN" sz="2800" dirty="0" smtClean="0"/>
              <a:t>6</a:t>
            </a:r>
            <a:r>
              <a:rPr lang="en-US" altLang="zh-CN" sz="2800" dirty="0"/>
              <a:t>.</a:t>
            </a:r>
            <a:r>
              <a:rPr lang="zh-CN" altLang="en-US" sz="2800" dirty="0"/>
              <a:t>安装完成，点击</a:t>
            </a:r>
            <a:r>
              <a:rPr lang="en-US" altLang="zh-CN" sz="2800" dirty="0"/>
              <a:t>finish</a:t>
            </a:r>
            <a:r>
              <a:rPr lang="zh-CN" altLang="en-US" sz="2800" dirty="0"/>
              <a:t>，之后运行软件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atinLnBrk="1"/>
            <a:r>
              <a:rPr lang="en-US" altLang="zh-CN" sz="2800" dirty="0" smtClean="0"/>
              <a:t>7</a:t>
            </a:r>
            <a:r>
              <a:rPr lang="en-US" altLang="zh-CN" sz="2800" dirty="0"/>
              <a:t>.</a:t>
            </a:r>
            <a:r>
              <a:rPr lang="zh-CN" altLang="en-US" sz="2800" dirty="0"/>
              <a:t>安装完成，会提示语言设置，在此你就可以选择 中文简体，字体，颜色等等</a:t>
            </a:r>
            <a:r>
              <a:rPr lang="zh-CN" altLang="en-US" sz="2800" dirty="0" smtClean="0"/>
              <a:t>设置。</a:t>
            </a:r>
            <a:endParaRPr lang="zh-CN" altLang="en-US" sz="2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 dirty="0"/>
              <a:t>2) </a:t>
            </a:r>
            <a:r>
              <a:rPr lang="zh-CN" altLang="en-US" sz="2800" b="1" dirty="0"/>
              <a:t>生成可执行程序</a:t>
            </a:r>
          </a:p>
          <a:p>
            <a:pPr latinLnBrk="1"/>
            <a:r>
              <a:rPr lang="zh-CN" altLang="en-US" sz="2800" dirty="0"/>
              <a:t>在上方菜单栏中选择“运行 </a:t>
            </a:r>
            <a:r>
              <a:rPr lang="en-US" altLang="zh-CN" sz="2800" dirty="0"/>
              <a:t>--&gt; </a:t>
            </a:r>
            <a:r>
              <a:rPr lang="zh-CN" altLang="en-US" sz="2800" dirty="0"/>
              <a:t>编译”，就可以完成 </a:t>
            </a:r>
            <a:r>
              <a:rPr lang="en-US" altLang="zh-CN" sz="2800" dirty="0" err="1"/>
              <a:t>hello.c</a:t>
            </a:r>
            <a:r>
              <a:rPr lang="en-US" altLang="zh-CN" sz="2800" dirty="0"/>
              <a:t> </a:t>
            </a:r>
            <a:r>
              <a:rPr lang="zh-CN" altLang="en-US" sz="2800" dirty="0"/>
              <a:t>源文件的编译工作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atinLnBrk="1"/>
            <a:r>
              <a:rPr lang="zh-CN" altLang="en-US" sz="2800" dirty="0"/>
              <a:t>或者直接按下</a:t>
            </a:r>
            <a:r>
              <a:rPr lang="en-US" altLang="zh-CN" sz="2800" dirty="0"/>
              <a:t>F9</a:t>
            </a:r>
            <a:r>
              <a:rPr lang="zh-CN" altLang="en-US" sz="2800" dirty="0"/>
              <a:t>键，也能够完成编译工作，这样更加便捷。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2" y="3645024"/>
            <a:ext cx="7723360" cy="22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如果代码没有错误，会在下方的“编译日志”窗口中看到编译成功的提示：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11370"/>
            <a:ext cx="7134748" cy="34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编译完成后，打开源文件所在的目录（本教程中是 </a:t>
            </a:r>
            <a:r>
              <a:rPr lang="en-US" altLang="zh-CN" sz="2800" dirty="0"/>
              <a:t>E:\cDemo\</a:t>
            </a:r>
            <a:r>
              <a:rPr lang="zh-CN" altLang="en-US" sz="2800" dirty="0"/>
              <a:t>），会看到多了一个名为</a:t>
            </a:r>
            <a:r>
              <a:rPr lang="en-US" altLang="zh-CN" sz="2800" dirty="0"/>
              <a:t>hello.exe</a:t>
            </a:r>
            <a:r>
              <a:rPr lang="zh-CN" altLang="en-US" sz="2800" dirty="0"/>
              <a:t>的文件，这就是最终生成的可执行文件。</a:t>
            </a:r>
            <a:br>
              <a:rPr lang="zh-CN" altLang="en-US" sz="2800" dirty="0"/>
            </a:br>
            <a:r>
              <a:rPr lang="zh-CN" altLang="en-US" sz="2800" dirty="0" smtClean="0"/>
              <a:t>之所以</a:t>
            </a:r>
            <a:r>
              <a:rPr lang="zh-CN" altLang="en-US" sz="2800" dirty="0"/>
              <a:t>没有看到目标文件，是因为 </a:t>
            </a:r>
            <a:r>
              <a:rPr lang="en-US" altLang="zh-CN" sz="2800" dirty="0"/>
              <a:t>Dev C++ </a:t>
            </a:r>
            <a:r>
              <a:rPr lang="zh-CN" altLang="en-US" sz="2800" dirty="0"/>
              <a:t>将编译和链接这两个步骤合二为一了，将它们统称为“编译”，并且在链接完成后删除了目标文件，所以我们看不到。</a:t>
            </a:r>
            <a:br>
              <a:rPr lang="zh-CN" altLang="en-US" sz="2800" dirty="0"/>
            </a:br>
            <a:r>
              <a:rPr lang="zh-CN" altLang="en-US" sz="2800" dirty="0" smtClean="0"/>
              <a:t>双击 </a:t>
            </a:r>
            <a:r>
              <a:rPr lang="en-US" altLang="zh-CN" sz="2800" dirty="0"/>
              <a:t>hello.exe </a:t>
            </a:r>
            <a:r>
              <a:rPr lang="zh-CN" altLang="en-US" sz="2800" dirty="0"/>
              <a:t>运行，并没有输出“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语言中文网”几个字，而是会看到一个黑色窗口一闪而过。这是因为，程序输出“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语言中文网”后就运行结束了，窗口会自动关闭，时间非常短暂，所以看不到输出结果，只能看到一个“黑影”。</a:t>
            </a:r>
          </a:p>
        </p:txBody>
      </p:sp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196752"/>
            <a:ext cx="878497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对上面的代码稍作修改，让程序输出“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语言中文网”后暂停下来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/>
              <a:t>#include &lt;</a:t>
            </a:r>
            <a:r>
              <a:rPr lang="en-US" altLang="zh-CN" sz="2800" dirty="0" err="1"/>
              <a:t>stdio.h</a:t>
            </a:r>
            <a:r>
              <a:rPr lang="en-US" altLang="zh-CN" sz="2800" dirty="0"/>
              <a:t>&gt;</a:t>
            </a:r>
          </a:p>
          <a:p>
            <a:r>
              <a:rPr lang="en-US" altLang="zh-CN" sz="2800" dirty="0"/>
              <a:t>#include &lt;</a:t>
            </a:r>
            <a:r>
              <a:rPr lang="en-US" altLang="zh-CN" sz="2800" dirty="0" err="1"/>
              <a:t>stdlib.h</a:t>
            </a:r>
            <a:r>
              <a:rPr lang="en-US" altLang="zh-CN" sz="2800" dirty="0"/>
              <a:t>&gt;</a:t>
            </a:r>
          </a:p>
          <a:p>
            <a:r>
              <a:rPr lang="en-US" altLang="zh-CN" sz="2800" dirty="0" err="1"/>
              <a:t>int</a:t>
            </a:r>
            <a:r>
              <a:rPr lang="en-US" altLang="zh-CN" sz="2800" dirty="0"/>
              <a:t> main()</a:t>
            </a:r>
          </a:p>
          <a:p>
            <a:r>
              <a:rPr lang="en-US" altLang="zh-CN" sz="2800" dirty="0"/>
              <a:t>{</a:t>
            </a:r>
          </a:p>
          <a:p>
            <a:r>
              <a:rPr lang="en-US" altLang="zh-CN" sz="2800" dirty="0" smtClean="0"/>
              <a:t>	puts</a:t>
            </a:r>
            <a:r>
              <a:rPr lang="en-US" altLang="zh-CN" sz="2800" dirty="0"/>
              <a:t>("C</a:t>
            </a:r>
            <a:r>
              <a:rPr lang="zh-CN" altLang="en-US" sz="2800" dirty="0"/>
              <a:t>语言中文网</a:t>
            </a:r>
            <a:r>
              <a:rPr lang="en-US" altLang="zh-CN" sz="2800" dirty="0"/>
              <a:t>");</a:t>
            </a:r>
            <a:endParaRPr lang="zh-CN" altLang="en-US" sz="2800" dirty="0"/>
          </a:p>
          <a:p>
            <a:r>
              <a:rPr lang="en-US" altLang="zh-CN" sz="2800" dirty="0" smtClean="0"/>
              <a:t>	system</a:t>
            </a:r>
            <a:r>
              <a:rPr lang="en-US" altLang="zh-CN" sz="2800" dirty="0"/>
              <a:t>("pause");</a:t>
            </a:r>
          </a:p>
          <a:p>
            <a:r>
              <a:rPr lang="en-US" altLang="zh-CN" sz="2800" b="1" dirty="0" smtClean="0"/>
              <a:t>	return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0;</a:t>
            </a:r>
          </a:p>
          <a:p>
            <a:r>
              <a:rPr lang="en-US" altLang="zh-CN" sz="2800" dirty="0" smtClean="0"/>
              <a:t>}</a:t>
            </a:r>
          </a:p>
          <a:p>
            <a:r>
              <a:rPr lang="en-US" altLang="zh-CN" sz="2800" dirty="0"/>
              <a:t>system("pause");</a:t>
            </a:r>
            <a:r>
              <a:rPr lang="zh-CN" altLang="en-US" sz="2800" dirty="0"/>
              <a:t>语句的作用就是让程序暂停一下。注意代码开头部分还添加了</a:t>
            </a:r>
            <a:r>
              <a:rPr lang="en-US" altLang="zh-CN" sz="2800" dirty="0"/>
              <a:t>#include &lt;</a:t>
            </a:r>
            <a:r>
              <a:rPr lang="en-US" altLang="zh-CN" sz="2800" dirty="0" err="1"/>
              <a:t>stdlib.h</a:t>
            </a:r>
            <a:r>
              <a:rPr lang="en-US" altLang="zh-CN" sz="2800" dirty="0"/>
              <a:t>&gt;</a:t>
            </a:r>
            <a:r>
              <a:rPr lang="zh-CN" altLang="en-US" sz="2800" dirty="0"/>
              <a:t>语句，否则</a:t>
            </a:r>
            <a:r>
              <a:rPr lang="en-US" altLang="zh-CN" sz="2800" dirty="0"/>
              <a:t>system("pause");</a:t>
            </a:r>
            <a:r>
              <a:rPr lang="zh-CN" altLang="en-US" sz="2800" dirty="0"/>
              <a:t>无效。</a:t>
            </a:r>
            <a:br>
              <a:rPr lang="zh-CN" altLang="en-US" sz="2800" dirty="0"/>
            </a:br>
            <a:endParaRPr lang="en-US" altLang="zh-CN" sz="2800" dirty="0"/>
          </a:p>
          <a:p>
            <a:pPr latinLnBrk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再次编译，运行生成的 </a:t>
            </a:r>
            <a:r>
              <a:rPr lang="en-US" altLang="zh-CN" sz="2800" dirty="0"/>
              <a:t>hello.exe</a:t>
            </a:r>
            <a:r>
              <a:rPr lang="zh-CN" altLang="en-US" sz="2800" dirty="0"/>
              <a:t>，终于如愿以偿，看到输出结果了，如下图所示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atinLnBrk="1"/>
            <a:endParaRPr lang="en-US" altLang="zh-CN" sz="2800" dirty="0"/>
          </a:p>
          <a:p>
            <a:pPr latinLnBrk="1"/>
            <a:endParaRPr lang="en-US" altLang="zh-CN" sz="2800" dirty="0" smtClean="0"/>
          </a:p>
          <a:p>
            <a:pPr latinLnBrk="1"/>
            <a:endParaRPr lang="en-US" altLang="zh-CN" sz="2800" dirty="0"/>
          </a:p>
          <a:p>
            <a:pPr latinLnBrk="1"/>
            <a:endParaRPr lang="en-US" altLang="zh-CN" sz="2800" dirty="0" smtClean="0"/>
          </a:p>
          <a:p>
            <a:pPr latinLnBrk="1"/>
            <a:endParaRPr lang="en-US" altLang="zh-CN" sz="2800" dirty="0"/>
          </a:p>
          <a:p>
            <a:pPr latinLnBrk="1"/>
            <a:endParaRPr lang="en-US" altLang="zh-CN" sz="2800" dirty="0" smtClean="0"/>
          </a:p>
          <a:p>
            <a:pPr latinLnBrk="1"/>
            <a:endParaRPr lang="en-US" altLang="zh-CN" sz="2800" dirty="0"/>
          </a:p>
          <a:p>
            <a:pPr latinLnBrk="1"/>
            <a:endParaRPr lang="en-US" altLang="zh-CN" sz="2800" dirty="0" smtClean="0"/>
          </a:p>
          <a:p>
            <a:pPr latinLnBrk="1"/>
            <a:endParaRPr lang="en-US" altLang="zh-CN" sz="2800" dirty="0"/>
          </a:p>
          <a:p>
            <a:pPr latinLnBrk="1"/>
            <a:endParaRPr lang="en-US" altLang="zh-CN" sz="2800" dirty="0" smtClean="0"/>
          </a:p>
          <a:p>
            <a:pPr latinLnBrk="1"/>
            <a:r>
              <a:rPr lang="zh-CN" altLang="en-US" sz="2800" dirty="0"/>
              <a:t>按下键盘上的任意一个键，程序就会关闭。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28806"/>
            <a:ext cx="6723582" cy="38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99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196752"/>
            <a:ext cx="878497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 dirty="0" smtClean="0"/>
              <a:t>3. </a:t>
            </a:r>
            <a:r>
              <a:rPr lang="zh-CN" altLang="en-US" sz="2800" b="1" dirty="0" smtClean="0"/>
              <a:t>更加</a:t>
            </a:r>
            <a:r>
              <a:rPr lang="zh-CN" altLang="en-US" sz="2800" b="1" dirty="0"/>
              <a:t>快捷的方式</a:t>
            </a:r>
          </a:p>
          <a:p>
            <a:r>
              <a:rPr lang="zh-CN" altLang="en-US" sz="2800" dirty="0"/>
              <a:t>实际开发中我们一般使用菜单中的“编译 </a:t>
            </a:r>
            <a:r>
              <a:rPr lang="en-US" altLang="zh-CN" sz="2800" dirty="0"/>
              <a:t>--&gt; </a:t>
            </a:r>
            <a:r>
              <a:rPr lang="zh-CN" altLang="en-US" sz="2800" dirty="0"/>
              <a:t>编译运行”选项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或者直接按下</a:t>
            </a:r>
            <a:r>
              <a:rPr lang="en-US" altLang="zh-CN" sz="2800" dirty="0"/>
              <a:t>F11</a:t>
            </a:r>
            <a:r>
              <a:rPr lang="zh-CN" altLang="en-US" sz="2800" dirty="0"/>
              <a:t>键，这样能够一键完成“编译 </a:t>
            </a:r>
            <a:r>
              <a:rPr lang="en-US" altLang="zh-CN" sz="2800" dirty="0"/>
              <a:t>--&gt; </a:t>
            </a:r>
            <a:r>
              <a:rPr lang="zh-CN" altLang="en-US" sz="2800" dirty="0"/>
              <a:t>链接 </a:t>
            </a:r>
            <a:r>
              <a:rPr lang="en-US" altLang="zh-CN" sz="2800" dirty="0"/>
              <a:t>--&gt; </a:t>
            </a:r>
            <a:r>
              <a:rPr lang="zh-CN" altLang="en-US" sz="2800" dirty="0"/>
              <a:t>运行”的全过程，不用再到文件夹中找到可执行程序再运行。这样做的另外一个好处是，编译器会让程序自动暂停，我们也不用再添加</a:t>
            </a:r>
            <a:r>
              <a:rPr lang="en-US" altLang="zh-CN" sz="2800" dirty="0"/>
              <a:t>system("pause");</a:t>
            </a:r>
            <a:r>
              <a:rPr lang="zh-CN" altLang="en-US" sz="2800" dirty="0"/>
              <a:t>语句了。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28131"/>
            <a:ext cx="7413348" cy="16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6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dirty="0"/>
              <a:t>删除上面代码中的</a:t>
            </a:r>
            <a:r>
              <a:rPr lang="en-US" altLang="zh-CN" sz="2800" dirty="0"/>
              <a:t>system("pause");</a:t>
            </a:r>
            <a:r>
              <a:rPr lang="zh-CN" altLang="en-US" sz="2800" dirty="0"/>
              <a:t>语句，按下</a:t>
            </a:r>
            <a:r>
              <a:rPr lang="en-US" altLang="zh-CN" sz="2800" dirty="0"/>
              <a:t>F11</a:t>
            </a:r>
            <a:r>
              <a:rPr lang="zh-CN" altLang="en-US" sz="2800" dirty="0"/>
              <a:t>键再次运行程序，结果</a:t>
            </a:r>
            <a:r>
              <a:rPr lang="zh-CN" altLang="en-US" sz="2800" dirty="0" smtClean="0"/>
              <a:t>如下：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181225"/>
            <a:ext cx="5143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6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 dirty="0"/>
              <a:t>4) </a:t>
            </a:r>
            <a:r>
              <a:rPr lang="zh-CN" altLang="en-US" sz="2800" b="1" dirty="0"/>
              <a:t>总结</a:t>
            </a:r>
          </a:p>
          <a:p>
            <a:r>
              <a:rPr lang="zh-CN" altLang="en-US" sz="2800" dirty="0"/>
              <a:t>现在，你就</a:t>
            </a:r>
            <a:r>
              <a:rPr lang="zh-CN" altLang="en-US" sz="2800" dirty="0" smtClean="0"/>
              <a:t>可以说你编写了第一</a:t>
            </a:r>
            <a:r>
              <a:rPr lang="zh-CN" altLang="en-US" sz="2800" dirty="0"/>
              <a:t>个</a:t>
            </a:r>
            <a:r>
              <a:rPr lang="en-US" altLang="zh-CN" sz="2800" dirty="0"/>
              <a:t>C</a:t>
            </a:r>
            <a:r>
              <a:rPr lang="zh-CN" altLang="en-US" sz="2800" dirty="0"/>
              <a:t>语言程序。虽然这个程序非常简单，但是你已经越过了第一道障碍，学会了如何编写代码，如何将代码生成可执行程序，这是一个完整的体验。</a:t>
            </a:r>
            <a:br>
              <a:rPr lang="zh-CN" altLang="en-US" sz="2800" dirty="0"/>
            </a:b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/>
              <a:t>这种</a:t>
            </a:r>
            <a:r>
              <a:rPr lang="zh-CN" altLang="en-US" sz="2800" dirty="0" smtClean="0"/>
              <a:t>控制台</a:t>
            </a:r>
            <a:r>
              <a:rPr lang="zh-CN" altLang="en-US" sz="2800" dirty="0"/>
              <a:t>程序</a:t>
            </a:r>
            <a:r>
              <a:rPr lang="zh-CN" altLang="en-US" sz="2800" dirty="0" smtClean="0"/>
              <a:t>虽然枯燥</a:t>
            </a:r>
            <a:r>
              <a:rPr lang="zh-CN" altLang="en-US" sz="2800" dirty="0"/>
              <a:t>无趣，但是它非常简单，适合入门，能够让大家学会编程的基本知识；只有夯实基本功，才能开发出健壮的</a:t>
            </a:r>
            <a:r>
              <a:rPr lang="en-US" altLang="zh-CN" sz="2800" dirty="0"/>
              <a:t>GUI</a:t>
            </a:r>
            <a:r>
              <a:rPr lang="zh-CN" altLang="en-US" sz="2800" dirty="0"/>
              <a:t>（</a:t>
            </a:r>
            <a:r>
              <a:rPr lang="en-US" altLang="zh-CN" sz="2800" dirty="0"/>
              <a:t>Graphical User Interface</a:t>
            </a:r>
            <a:r>
              <a:rPr lang="zh-CN" altLang="en-US" sz="2800" dirty="0"/>
              <a:t>，图形用户界面）程序，也就是带界面的程序。</a:t>
            </a:r>
          </a:p>
        </p:txBody>
      </p:sp>
    </p:spTree>
    <p:extLst>
      <p:ext uri="{BB962C8B-B14F-4D97-AF65-F5344CB8AC3E}">
        <p14:creationId xmlns:p14="http://schemas.microsoft.com/office/powerpoint/2010/main" val="792396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 smtClean="0"/>
              <a:t>四、使用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9050" y="1196752"/>
            <a:ext cx="894543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/>
              <a:t>一</a:t>
            </a:r>
            <a:r>
              <a:rPr lang="en-US" altLang="zh-CN" sz="2800" b="1" dirty="0"/>
              <a:t>. </a:t>
            </a:r>
            <a:r>
              <a:rPr lang="zh-CN" altLang="en-US" b="1" dirty="0"/>
              <a:t>首先打开软件，选择“文件”，“新建”，“项目”。</a:t>
            </a:r>
          </a:p>
          <a:p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3" y="1800428"/>
            <a:ext cx="8028992" cy="45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463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二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选择“</a:t>
            </a:r>
            <a:r>
              <a:rPr lang="en-US" altLang="zh-CN" sz="2800" b="1" dirty="0"/>
              <a:t>Console </a:t>
            </a:r>
            <a:r>
              <a:rPr lang="en-US" altLang="zh-CN" sz="2800" b="1" dirty="0" err="1"/>
              <a:t>Application”“C</a:t>
            </a:r>
            <a:r>
              <a:rPr lang="zh-CN" altLang="en-US" sz="2800" b="1" dirty="0"/>
              <a:t>项目”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如果写</a:t>
            </a:r>
            <a:r>
              <a:rPr lang="en-US" altLang="zh-CN" sz="2800" b="1" dirty="0"/>
              <a:t>C++</a:t>
            </a:r>
            <a:r>
              <a:rPr lang="zh-CN" altLang="en-US" sz="2800" b="1" dirty="0"/>
              <a:t>程序就选择“</a:t>
            </a:r>
            <a:r>
              <a:rPr lang="en-US" altLang="zh-CN" sz="2800" b="1" dirty="0"/>
              <a:t>C++</a:t>
            </a:r>
            <a:r>
              <a:rPr lang="zh-CN" altLang="en-US" sz="2800" b="1" dirty="0"/>
              <a:t>项目”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，输入项目名称。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888"/>
            <a:ext cx="6923810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zh-CN" alt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980728"/>
            <a:ext cx="3672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dirty="0" smtClean="0"/>
              <a:t>首先</a:t>
            </a:r>
            <a:r>
              <a:rPr lang="zh-CN" altLang="en-US" dirty="0"/>
              <a:t>加载安装程序（只需要几十秒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) </a:t>
            </a:r>
            <a:r>
              <a:rPr lang="zh-CN" altLang="en-US" dirty="0"/>
              <a:t>开始</a:t>
            </a:r>
            <a:r>
              <a:rPr lang="zh-CN" altLang="en-US" dirty="0" smtClean="0"/>
              <a:t>安装</a:t>
            </a:r>
            <a:endParaRPr lang="en-US" altLang="zh-CN" dirty="0" smtClean="0"/>
          </a:p>
          <a:p>
            <a:r>
              <a:rPr lang="en-US" altLang="zh-CN" dirty="0"/>
              <a:t>Dev C++ </a:t>
            </a:r>
            <a:r>
              <a:rPr lang="zh-CN" altLang="en-US" dirty="0"/>
              <a:t>支持多国语言，包括简体中文，但是要等到安装完成以后才能设置，在安装过程中不能使用简体中文，所以这里我们选择英文（</a:t>
            </a:r>
            <a:r>
              <a:rPr lang="en-US" altLang="zh-CN" dirty="0"/>
              <a:t>English</a:t>
            </a:r>
            <a:r>
              <a:rPr lang="zh-CN" altLang="en-US" dirty="0"/>
              <a:t>）。</a:t>
            </a:r>
            <a:endParaRPr lang="zh-CN" altLang="en-US" dirty="0"/>
          </a:p>
        </p:txBody>
      </p:sp>
      <p:pic>
        <p:nvPicPr>
          <p:cNvPr id="1026" name="Picture 2" descr="http://c.biancheng.net/cpp/uploads/allimg/170607/1-1F60G14410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90" y="908307"/>
            <a:ext cx="28384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.biancheng.net/cpp/uploads/allimg/170607/1-1F60G202121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19" y="3140968"/>
            <a:ext cx="32575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343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三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确定之后，选择一个路径保存项目。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" y="1916832"/>
            <a:ext cx="8000001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四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保存之后就会回到项目界面，此时界面自动创建一个</a:t>
            </a:r>
            <a:r>
              <a:rPr lang="en-US" altLang="zh-CN" sz="2800" b="1" dirty="0" err="1"/>
              <a:t>main.c</a:t>
            </a:r>
            <a:r>
              <a:rPr lang="zh-CN" altLang="en-US" sz="2800" b="1" dirty="0"/>
              <a:t>文件和基本的代码框架，保存即可。</a:t>
            </a:r>
          </a:p>
        </p:txBody>
      </p:sp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9050" y="908720"/>
            <a:ext cx="8945438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五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在</a:t>
            </a:r>
            <a:r>
              <a:rPr lang="en-US" altLang="zh-CN" sz="2800" b="1" dirty="0"/>
              <a:t>main</a:t>
            </a:r>
            <a:r>
              <a:rPr lang="zh-CN" altLang="en-US" sz="2800" b="1" dirty="0"/>
              <a:t>函数中输入一个语句“</a:t>
            </a:r>
            <a:r>
              <a:rPr lang="en-US" altLang="zh-CN" sz="2800" b="1" dirty="0" err="1"/>
              <a:t>printf</a:t>
            </a:r>
            <a:r>
              <a:rPr lang="en-US" altLang="zh-CN" sz="2800" b="1" dirty="0"/>
              <a:t>(“Hello World\n”)</a:t>
            </a:r>
            <a:r>
              <a:rPr lang="zh-CN" altLang="en-US" sz="2800" b="1" dirty="0"/>
              <a:t>；”然后在菜单“运行”中选择“编译”开始程序编译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快捷键”</a:t>
            </a:r>
            <a:r>
              <a:rPr lang="en-US" altLang="zh-CN" sz="2800" b="1" dirty="0"/>
              <a:t>F9</a:t>
            </a:r>
            <a:r>
              <a:rPr lang="zh-CN" altLang="en-US" sz="2800" b="1" dirty="0"/>
              <a:t>）”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755955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六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菜单“运行”中选择“运行”开始运行程序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快捷键”</a:t>
            </a:r>
            <a:r>
              <a:rPr lang="en-US" altLang="zh-CN" sz="2800" b="1" dirty="0"/>
              <a:t>F10”)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61562"/>
            <a:ext cx="7304762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2800" b="1" dirty="0"/>
              <a:t>七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运行结果如图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6832"/>
            <a:ext cx="6457143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使用</a:t>
            </a:r>
            <a:r>
              <a:rPr lang="en-US" altLang="zh-CN" sz="3200" dirty="0"/>
              <a:t>Dev C++</a:t>
            </a:r>
            <a:r>
              <a:rPr lang="zh-CN" altLang="en-US" sz="3200" dirty="0"/>
              <a:t>编写</a:t>
            </a:r>
            <a:r>
              <a:rPr lang="en-US" altLang="zh-CN" sz="3200" dirty="0"/>
              <a:t>C</a:t>
            </a:r>
            <a:r>
              <a:rPr lang="zh-CN" altLang="en-US" sz="3200" dirty="0"/>
              <a:t>语言程序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2276872"/>
            <a:ext cx="856895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/>
              <a:t>八</a:t>
            </a:r>
            <a:r>
              <a:rPr lang="en-US" altLang="zh-CN" sz="2800" b="1" dirty="0"/>
              <a:t>. </a:t>
            </a:r>
            <a:r>
              <a:rPr lang="zh-CN" altLang="en-US" sz="2800" b="1" dirty="0"/>
              <a:t>还可以使用“编译运行”（快捷键</a:t>
            </a:r>
            <a:r>
              <a:rPr lang="en-US" altLang="zh-CN" sz="2800" b="1" dirty="0"/>
              <a:t>F11</a:t>
            </a:r>
            <a:r>
              <a:rPr lang="zh-CN" altLang="en-US" sz="2800" b="1" dirty="0"/>
              <a:t>），一步进行。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4628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</a:t>
            </a:r>
            <a:r>
              <a:rPr lang="zh-CN" altLang="en-US" sz="3200" b="1" dirty="0"/>
              <a:t>：同时编译多个文件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DEV-C++</a:t>
            </a:r>
            <a:r>
              <a:rPr lang="zh-CN" altLang="en-US" sz="2800" dirty="0"/>
              <a:t>中添加一个空白</a:t>
            </a:r>
            <a:r>
              <a:rPr lang="zh-CN" altLang="en-US" sz="2800" dirty="0" smtClean="0"/>
              <a:t>工程</a:t>
            </a:r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1" y="1974778"/>
            <a:ext cx="49911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714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</a:t>
            </a:r>
            <a:r>
              <a:rPr lang="zh-CN" altLang="en-US" sz="3200" b="1" dirty="0"/>
              <a:t>：同时编译多个文件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2</a:t>
            </a:r>
            <a:r>
              <a:rPr lang="zh-CN" altLang="en-US" sz="2800" dirty="0"/>
              <a:t>、点击菜单中“工程”</a:t>
            </a:r>
            <a:r>
              <a:rPr lang="en-US" altLang="zh-CN" sz="2800" dirty="0"/>
              <a:t>---“</a:t>
            </a:r>
            <a:r>
              <a:rPr lang="zh-CN" altLang="en-US" sz="2800" dirty="0"/>
              <a:t>添加”选项，在出现的弹出界面中，同时选择需要编译的多</a:t>
            </a:r>
            <a:r>
              <a:rPr lang="zh-CN" altLang="en-US" sz="2800" dirty="0" smtClean="0"/>
              <a:t>个文件。</a:t>
            </a:r>
            <a:endParaRPr lang="zh-CN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838" y="2348880"/>
            <a:ext cx="54483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714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五、</a:t>
            </a:r>
            <a:r>
              <a:rPr lang="en-US" altLang="zh-CN" sz="3200" b="1" dirty="0" smtClean="0"/>
              <a:t>Dev-C</a:t>
            </a:r>
            <a:r>
              <a:rPr lang="en-US" altLang="zh-CN" sz="3200" b="1" dirty="0"/>
              <a:t>++</a:t>
            </a:r>
            <a:r>
              <a:rPr lang="zh-CN" altLang="en-US" sz="3200" b="1" dirty="0"/>
              <a:t>：同时编译多个文件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3</a:t>
            </a:r>
            <a:r>
              <a:rPr lang="zh-CN" altLang="en-US" sz="2800" dirty="0"/>
              <a:t>、再次点击“编译”按钮，三个文件被同时</a:t>
            </a:r>
            <a:r>
              <a:rPr lang="zh-CN" altLang="en-US" sz="2800" dirty="0" smtClean="0"/>
              <a:t>编译。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9714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需要用到的三个</a:t>
            </a:r>
            <a:r>
              <a:rPr lang="zh-CN" altLang="en-US" sz="2800" dirty="0" smtClean="0"/>
              <a:t>代码：</a:t>
            </a:r>
            <a:endParaRPr lang="en-US" altLang="zh-CN" sz="2800" dirty="0" smtClean="0"/>
          </a:p>
          <a:p>
            <a:r>
              <a:rPr lang="en-US" altLang="zh-CN" sz="2800" dirty="0" err="1"/>
              <a:t>main.c</a:t>
            </a:r>
            <a:r>
              <a:rPr lang="en-US" altLang="zh-CN" sz="2800" dirty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#include &lt;</a:t>
            </a:r>
            <a:r>
              <a:rPr lang="en-US" altLang="zh-CN" sz="2800" dirty="0" err="1" smtClean="0"/>
              <a:t>stdio.h</a:t>
            </a:r>
            <a:r>
              <a:rPr lang="en-US" altLang="zh-CN" sz="2800" dirty="0" smtClean="0"/>
              <a:t>&gt; </a:t>
            </a:r>
          </a:p>
          <a:p>
            <a:r>
              <a:rPr lang="en-US" altLang="zh-CN" sz="2800" dirty="0" smtClean="0"/>
              <a:t>#</a:t>
            </a:r>
            <a:r>
              <a:rPr lang="en-US" altLang="zh-CN" sz="2800" dirty="0"/>
              <a:t>include </a:t>
            </a:r>
            <a:r>
              <a:rPr lang="en-US" altLang="zh-CN" sz="2800" dirty="0" smtClean="0"/>
              <a:t>&lt;</a:t>
            </a:r>
            <a:r>
              <a:rPr lang="en-US" altLang="zh-CN" sz="2800" dirty="0" err="1" smtClean="0"/>
              <a:t>stdlib.h</a:t>
            </a:r>
            <a:r>
              <a:rPr lang="en-US" altLang="zh-CN" sz="2800" dirty="0" smtClean="0"/>
              <a:t>&gt;</a:t>
            </a:r>
          </a:p>
          <a:p>
            <a:r>
              <a:rPr lang="en-US" altLang="zh-CN" sz="2800" dirty="0" smtClean="0"/>
              <a:t>/* </a:t>
            </a:r>
            <a:r>
              <a:rPr lang="en-US" altLang="zh-CN" sz="2800" dirty="0"/>
              <a:t>run this program using the console </a:t>
            </a:r>
            <a:r>
              <a:rPr lang="en-US" altLang="zh-CN" sz="2800" dirty="0" err="1"/>
              <a:t>pauser</a:t>
            </a:r>
            <a:r>
              <a:rPr lang="en-US" altLang="zh-CN" sz="2800" dirty="0"/>
              <a:t> or add your own </a:t>
            </a:r>
            <a:r>
              <a:rPr lang="en-US" altLang="zh-CN" sz="2800" dirty="0" err="1"/>
              <a:t>getch</a:t>
            </a:r>
            <a:r>
              <a:rPr lang="en-US" altLang="zh-CN" sz="2800" dirty="0"/>
              <a:t>, system("pause") or input loop */ 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main(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argc</a:t>
            </a:r>
            <a:r>
              <a:rPr lang="en-US" altLang="zh-CN" sz="2800" dirty="0"/>
              <a:t>, char *</a:t>
            </a:r>
            <a:r>
              <a:rPr lang="en-US" altLang="zh-CN" sz="2800" dirty="0" err="1"/>
              <a:t>argv</a:t>
            </a:r>
            <a:r>
              <a:rPr lang="en-US" altLang="zh-CN" sz="2800" dirty="0"/>
              <a:t>[]) {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("%d\n",</a:t>
            </a:r>
            <a:r>
              <a:rPr lang="en-US" altLang="zh-CN" sz="2800" dirty="0" err="1"/>
              <a:t>my_add</a:t>
            </a:r>
            <a:r>
              <a:rPr lang="en-US" altLang="zh-CN" sz="2800" dirty="0"/>
              <a:t>(5,6)); </a:t>
            </a:r>
            <a:endParaRPr lang="en-US" altLang="zh-CN" sz="2800" dirty="0" smtClean="0"/>
          </a:p>
          <a:p>
            <a:r>
              <a:rPr lang="en-US" altLang="zh-CN" sz="2800" dirty="0" smtClean="0"/>
              <a:t>return </a:t>
            </a:r>
            <a:r>
              <a:rPr lang="en-US" altLang="zh-CN" sz="2800" dirty="0"/>
              <a:t>0; </a:t>
            </a:r>
            <a:endParaRPr lang="en-US" altLang="zh-CN" sz="2800" dirty="0" smtClean="0"/>
          </a:p>
          <a:p>
            <a:r>
              <a:rPr lang="en-US" altLang="zh-CN" sz="2800" dirty="0" smtClean="0"/>
              <a:t>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0411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36724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3) </a:t>
            </a:r>
            <a:r>
              <a:rPr lang="zh-CN" altLang="en-US" dirty="0"/>
              <a:t>同意 </a:t>
            </a:r>
            <a:r>
              <a:rPr lang="en-US" altLang="zh-CN" dirty="0"/>
              <a:t>Dev C++ </a:t>
            </a:r>
            <a:r>
              <a:rPr lang="zh-CN" altLang="en-US" dirty="0"/>
              <a:t>的各项</a:t>
            </a:r>
            <a:r>
              <a:rPr lang="zh-CN" altLang="en-US" dirty="0" smtClean="0"/>
              <a:t>条款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4) </a:t>
            </a:r>
            <a:r>
              <a:rPr lang="zh-CN" altLang="en-US" dirty="0"/>
              <a:t>选择要安装的</a:t>
            </a:r>
            <a:r>
              <a:rPr lang="zh-CN" altLang="en-US" dirty="0" smtClean="0"/>
              <a:t>组件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选择“</a:t>
            </a:r>
            <a:r>
              <a:rPr lang="en-US" altLang="zh-CN" dirty="0"/>
              <a:t>Full”</a:t>
            </a:r>
            <a:r>
              <a:rPr lang="zh-CN" altLang="en-US" dirty="0"/>
              <a:t>，全部安装。</a:t>
            </a:r>
            <a:endParaRPr lang="zh-CN" altLang="en-US" dirty="0"/>
          </a:p>
        </p:txBody>
      </p:sp>
      <p:pic>
        <p:nvPicPr>
          <p:cNvPr id="2050" name="Picture 2" descr="http://c.biancheng.net/cpp/uploads/allimg/170607/1-1F60G20A05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11" y="548680"/>
            <a:ext cx="3312368" cy="27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.biancheng.net/cpp/uploads/allimg/170607/1-1F60G20HS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09" y="3429000"/>
            <a:ext cx="3717580" cy="30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23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 err="1"/>
              <a:t>a.h</a:t>
            </a:r>
            <a:r>
              <a:rPr lang="en-US" altLang="zh-CN" sz="2800" dirty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#</a:t>
            </a:r>
            <a:r>
              <a:rPr lang="en-US" altLang="zh-CN" sz="2800" dirty="0" err="1"/>
              <a:t>ifndef</a:t>
            </a:r>
            <a:r>
              <a:rPr lang="en-US" altLang="zh-CN" sz="2800" dirty="0"/>
              <a:t> _A_H </a:t>
            </a:r>
            <a:endParaRPr lang="en-US" altLang="zh-CN" sz="2800" dirty="0" smtClean="0"/>
          </a:p>
          <a:p>
            <a:r>
              <a:rPr lang="en-US" altLang="zh-CN" sz="2800" dirty="0" smtClean="0"/>
              <a:t>#</a:t>
            </a:r>
            <a:r>
              <a:rPr lang="en-US" altLang="zh-CN" sz="2800" dirty="0"/>
              <a:t>define _A_H </a:t>
            </a:r>
            <a:endParaRPr lang="en-US" altLang="zh-CN" sz="2800" dirty="0" smtClean="0"/>
          </a:p>
          <a:p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my_add</a:t>
            </a:r>
            <a:r>
              <a:rPr lang="en-US" altLang="zh-CN" sz="2800" dirty="0"/>
              <a:t>(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a,int</a:t>
            </a:r>
            <a:r>
              <a:rPr lang="en-US" altLang="zh-CN" sz="2800" dirty="0"/>
              <a:t> b); </a:t>
            </a:r>
            <a:endParaRPr lang="en-US" altLang="zh-CN" sz="2800" dirty="0" smtClean="0"/>
          </a:p>
          <a:p>
            <a:r>
              <a:rPr lang="en-US" altLang="zh-CN" sz="2800" dirty="0" smtClean="0"/>
              <a:t>#</a:t>
            </a:r>
            <a:r>
              <a:rPr lang="en-US" altLang="zh-CN" sz="2800" dirty="0" err="1"/>
              <a:t>endif</a:t>
            </a:r>
            <a:r>
              <a:rPr lang="en-US" altLang="zh-CN" sz="2800" dirty="0"/>
              <a:t> 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err="1" smtClean="0"/>
              <a:t>a.c</a:t>
            </a:r>
            <a:r>
              <a:rPr lang="en-US" altLang="zh-CN" sz="2800" dirty="0" smtClean="0"/>
              <a:t> </a:t>
            </a:r>
          </a:p>
          <a:p>
            <a:r>
              <a:rPr lang="en-US" altLang="zh-CN" sz="2800" dirty="0" smtClean="0"/>
              <a:t>#</a:t>
            </a:r>
            <a:r>
              <a:rPr lang="en-US" altLang="zh-CN" sz="2800" dirty="0"/>
              <a:t>include "</a:t>
            </a:r>
            <a:r>
              <a:rPr lang="en-US" altLang="zh-CN" sz="2800" dirty="0" err="1"/>
              <a:t>a.h</a:t>
            </a:r>
            <a:r>
              <a:rPr lang="en-US" altLang="zh-CN" sz="2800" dirty="0"/>
              <a:t>" </a:t>
            </a:r>
            <a:endParaRPr lang="en-US" altLang="zh-CN" sz="2800" dirty="0" smtClean="0"/>
          </a:p>
          <a:p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my_add</a:t>
            </a:r>
            <a:r>
              <a:rPr lang="en-US" altLang="zh-CN" sz="2800" dirty="0"/>
              <a:t>(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a,int</a:t>
            </a:r>
            <a:r>
              <a:rPr lang="en-US" altLang="zh-CN" sz="2800" dirty="0"/>
              <a:t> b){ </a:t>
            </a:r>
            <a:endParaRPr lang="en-US" altLang="zh-CN" sz="2800" dirty="0" smtClean="0"/>
          </a:p>
          <a:p>
            <a:r>
              <a:rPr lang="en-US" altLang="zh-CN" sz="2800" dirty="0" smtClean="0"/>
              <a:t>return </a:t>
            </a:r>
            <a:r>
              <a:rPr lang="en-US" altLang="zh-CN" sz="2800" dirty="0" err="1"/>
              <a:t>a+b</a:t>
            </a:r>
            <a:r>
              <a:rPr lang="en-US" altLang="zh-CN" sz="2800" dirty="0"/>
              <a:t>; </a:t>
            </a:r>
            <a:endParaRPr lang="en-US" altLang="zh-CN" sz="2800" dirty="0" smtClean="0"/>
          </a:p>
          <a:p>
            <a:r>
              <a:rPr lang="en-US" altLang="zh-CN" sz="2800" dirty="0" smtClean="0"/>
              <a:t>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DEV-C++</a:t>
            </a:r>
            <a:r>
              <a:rPr lang="zh-CN" altLang="en-US" sz="2800" dirty="0"/>
              <a:t>中添加一个空白</a:t>
            </a:r>
            <a:r>
              <a:rPr lang="zh-CN" altLang="en-US" sz="2800" dirty="0" smtClean="0"/>
              <a:t>工程；</a:t>
            </a:r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0" y="1816320"/>
            <a:ext cx="7596336" cy="473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选择目的位置，点击“保存”按钮，保存工程到指定位置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5" y="2204864"/>
            <a:ext cx="7812360" cy="446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会自动创建一个</a:t>
            </a:r>
            <a:r>
              <a:rPr lang="en-US" altLang="zh-CN" sz="2800" dirty="0" err="1"/>
              <a:t>main.c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文件。</a:t>
            </a:r>
            <a:endParaRPr lang="zh-CN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6" y="2780928"/>
            <a:ext cx="8430067" cy="283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虽然有一个</a:t>
            </a:r>
            <a:r>
              <a:rPr lang="en-US" altLang="zh-CN" sz="2800" dirty="0" err="1"/>
              <a:t>main.c</a:t>
            </a:r>
            <a:r>
              <a:rPr lang="zh-CN" altLang="en-US" sz="2800" dirty="0"/>
              <a:t>文件自动创建了，但实际上这个文件是在内存中的，还没有在磁盘上，还没进行保存，当计算机突然断电，其实这个文件是不存在的。按键盘上的“</a:t>
            </a:r>
            <a:r>
              <a:rPr lang="en-US" altLang="zh-CN" sz="2800" dirty="0"/>
              <a:t>Ctrl + S” </a:t>
            </a:r>
            <a:r>
              <a:rPr lang="zh-CN" altLang="en-US" sz="2800" dirty="0"/>
              <a:t>进行 </a:t>
            </a:r>
            <a:r>
              <a:rPr lang="en-US" altLang="zh-CN" sz="2800" dirty="0" err="1"/>
              <a:t>main.c</a:t>
            </a:r>
            <a:r>
              <a:rPr lang="en-US" altLang="zh-CN" sz="2800" dirty="0"/>
              <a:t> </a:t>
            </a:r>
            <a:r>
              <a:rPr lang="zh-CN" altLang="en-US" sz="2800" dirty="0"/>
              <a:t>文件保存即可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22083"/>
            <a:ext cx="6649616" cy="337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现在我们新建别的文件到工程中，实现多个文件一起编译连接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2" y="2297226"/>
            <a:ext cx="7515060" cy="422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把相关代码写入并保存即可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7" y="2046837"/>
            <a:ext cx="8172400" cy="450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124743"/>
            <a:ext cx="7400305" cy="53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62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编译运行，</a:t>
            </a:r>
            <a:r>
              <a:rPr lang="en-US" altLang="zh-CN" sz="2800" dirty="0"/>
              <a:t>ok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3471"/>
            <a:ext cx="8519164" cy="4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62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例子：</a:t>
            </a:r>
            <a:r>
              <a:rPr lang="zh-CN" altLang="en-US" b="1" dirty="0" smtClean="0"/>
              <a:t>建立</a:t>
            </a:r>
            <a:r>
              <a:rPr lang="zh-CN" altLang="en-US" b="1" dirty="0"/>
              <a:t>工程（多个文件一同编译连接）</a:t>
            </a:r>
            <a:r>
              <a:rPr lang="zh-CN" altLang="en-US" b="1" dirty="0" smtClean="0"/>
              <a:t>并运行</a:t>
            </a:r>
            <a:endParaRPr lang="zh-CN" altLang="en-US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268760"/>
            <a:ext cx="856895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注意一点，在底下的“</a:t>
            </a:r>
            <a:r>
              <a:rPr lang="en-US" altLang="zh-CN" sz="2800" dirty="0"/>
              <a:t>Report Window”</a:t>
            </a:r>
            <a:r>
              <a:rPr lang="zh-CN" altLang="en-US" sz="2800" dirty="0"/>
              <a:t>的子窗口“</a:t>
            </a:r>
            <a:r>
              <a:rPr lang="en-US" altLang="zh-CN" sz="2800" dirty="0"/>
              <a:t>Compile Log”</a:t>
            </a:r>
            <a:r>
              <a:rPr lang="zh-CN" altLang="en-US" sz="2800" dirty="0"/>
              <a:t>中可以看到编译连接时的一些信息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8" y="2534454"/>
            <a:ext cx="8172400" cy="410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17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3672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5) </a:t>
            </a:r>
            <a:r>
              <a:rPr lang="zh-CN" altLang="en-US" dirty="0"/>
              <a:t>选择安装路径</a:t>
            </a:r>
            <a:endParaRPr lang="en-US" altLang="zh-CN" dirty="0" smtClean="0"/>
          </a:p>
          <a:p>
            <a:r>
              <a:rPr lang="zh-CN" altLang="en-US" dirty="0"/>
              <a:t>你可以将 </a:t>
            </a:r>
            <a:r>
              <a:rPr lang="en-US" altLang="zh-CN" dirty="0"/>
              <a:t>Dev C++ </a:t>
            </a:r>
            <a:r>
              <a:rPr lang="zh-CN" altLang="en-US" dirty="0"/>
              <a:t>安装在任意位置，但是路径中最好不要包含中文。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6) </a:t>
            </a:r>
            <a:r>
              <a:rPr lang="zh-CN" altLang="en-US" dirty="0"/>
              <a:t>等待</a:t>
            </a:r>
            <a:r>
              <a:rPr lang="zh-CN" altLang="en-US" dirty="0" smtClean="0"/>
              <a:t>安装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074" name="Picture 2" descr="http://c.biancheng.net/cpp/uploads/allimg/170607/1-1F60G20Q14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17063"/>
            <a:ext cx="3531739" cy="28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.biancheng.net/cpp/uploads/allimg/170607/1-1F60G21000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83" y="3717032"/>
            <a:ext cx="3658787" cy="298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23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六、</a:t>
            </a:r>
            <a:r>
              <a:rPr lang="en-US" altLang="zh-CN" sz="3200" b="1" dirty="0" smtClean="0"/>
              <a:t>Dev-C</a:t>
            </a:r>
            <a:r>
              <a:rPr lang="en-US" altLang="zh-CN" sz="3200" b="1" dirty="0"/>
              <a:t>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1.</a:t>
            </a:r>
            <a:r>
              <a:rPr lang="zh-CN" altLang="en-US" sz="2800" dirty="0"/>
              <a:t>把“生成调试信息”设置为 </a:t>
            </a:r>
            <a:r>
              <a:rPr lang="en-US" altLang="zh-CN" sz="2800" dirty="0"/>
              <a:t>Yes</a:t>
            </a:r>
            <a:r>
              <a:rPr lang="zh-CN" altLang="en-US" sz="2800" dirty="0"/>
              <a:t>。方法如下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/>
              <a:t>Tools</a:t>
            </a:r>
            <a:r>
              <a:rPr lang="zh-CN" altLang="en-US" sz="2800" dirty="0"/>
              <a:t>（工具） </a:t>
            </a:r>
            <a:r>
              <a:rPr lang="en-US" altLang="zh-CN" sz="2800" dirty="0"/>
              <a:t>–&gt; Compiler Options</a:t>
            </a:r>
            <a:r>
              <a:rPr lang="zh-CN" altLang="en-US" sz="2800" dirty="0"/>
              <a:t>（编译器选项） </a:t>
            </a:r>
            <a:r>
              <a:rPr lang="en-US" altLang="zh-CN" sz="2800" dirty="0"/>
              <a:t>–&gt; Settings</a:t>
            </a:r>
            <a:r>
              <a:rPr lang="zh-CN" altLang="en-US" sz="2800" dirty="0"/>
              <a:t>（设置）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649810"/>
            <a:ext cx="43529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082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908720"/>
            <a:ext cx="856895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2.</a:t>
            </a:r>
            <a:r>
              <a:rPr lang="zh-CN" altLang="en-US" sz="2800" dirty="0"/>
              <a:t>编译程序。</a:t>
            </a:r>
          </a:p>
          <a:p>
            <a:pPr latinLnBrk="1"/>
            <a:r>
              <a:rPr lang="en-US" altLang="zh-CN" sz="2800" dirty="0"/>
              <a:t>3.</a:t>
            </a:r>
            <a:r>
              <a:rPr lang="zh-CN" altLang="en-US" sz="2800" dirty="0"/>
              <a:t>设置断点（</a:t>
            </a:r>
            <a:r>
              <a:rPr lang="en-US" altLang="zh-CN" sz="2800" dirty="0"/>
              <a:t>Break point</a:t>
            </a:r>
            <a:r>
              <a:rPr lang="zh-CN" altLang="en-US" sz="2800" dirty="0" smtClean="0"/>
              <a:t>）：</a:t>
            </a:r>
            <a:endParaRPr lang="en-US" altLang="zh-CN" sz="2800" dirty="0" smtClean="0"/>
          </a:p>
          <a:p>
            <a:pPr latinLnBrk="1"/>
            <a:r>
              <a:rPr lang="zh-CN" altLang="en-US" sz="2800" dirty="0"/>
              <a:t>把光标移动到您想暂停执行的那一行，按 </a:t>
            </a:r>
            <a:r>
              <a:rPr lang="en-US" altLang="zh-CN" sz="2800" dirty="0"/>
              <a:t>ctrl + F5</a:t>
            </a:r>
            <a:r>
              <a:rPr lang="zh-CN" altLang="en-US" sz="2800" dirty="0"/>
              <a:t>，或者直接用鼠标点击下图红线标明的区域。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852936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79512" y="1196752"/>
            <a:ext cx="896448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4.</a:t>
            </a:r>
            <a:r>
              <a:rPr lang="zh-CN" altLang="en-US" sz="2800" dirty="0"/>
              <a:t>开始调试（</a:t>
            </a:r>
            <a:r>
              <a:rPr lang="en-US" altLang="zh-CN" sz="2800" dirty="0"/>
              <a:t>Debug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en-US" sz="2800" dirty="0"/>
              <a:t>按 </a:t>
            </a:r>
            <a:r>
              <a:rPr lang="en-US" altLang="zh-CN" sz="2800" dirty="0"/>
              <a:t>F8 </a:t>
            </a:r>
            <a:r>
              <a:rPr lang="zh-CN" altLang="en-US" sz="2800" dirty="0"/>
              <a:t>开始调试。</a:t>
            </a:r>
            <a:r>
              <a:rPr lang="zh-CN" altLang="en-US" sz="2800" dirty="0" smtClean="0"/>
              <a:t>如果没有</a:t>
            </a:r>
            <a:r>
              <a:rPr lang="zh-CN" altLang="en-US" sz="2800" dirty="0"/>
              <a:t>把“生成调试信息”设置为 </a:t>
            </a:r>
            <a:r>
              <a:rPr lang="en-US" altLang="zh-CN" sz="2800" dirty="0"/>
              <a:t>Yes</a:t>
            </a:r>
            <a:r>
              <a:rPr lang="zh-CN" altLang="en-US" sz="2800" dirty="0"/>
              <a:t>，</a:t>
            </a:r>
            <a:r>
              <a:rPr lang="en-US" altLang="zh-CN" sz="2800" dirty="0"/>
              <a:t>Dev-C++ </a:t>
            </a:r>
            <a:r>
              <a:rPr lang="zh-CN" altLang="en-US" sz="2800" dirty="0"/>
              <a:t>会提示</a:t>
            </a:r>
            <a:r>
              <a:rPr lang="zh-CN" altLang="en-US" sz="2800" dirty="0" smtClean="0"/>
              <a:t>说工程</a:t>
            </a:r>
            <a:r>
              <a:rPr lang="zh-CN" altLang="en-US" sz="2800" dirty="0"/>
              <a:t>中没有调试信息。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090478"/>
            <a:ext cx="7977311" cy="16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点击 </a:t>
            </a:r>
            <a:r>
              <a:rPr lang="en-US" altLang="zh-CN" sz="2800" dirty="0"/>
              <a:t>Yes</a:t>
            </a:r>
            <a:r>
              <a:rPr lang="zh-CN" altLang="en-US" sz="2800" dirty="0"/>
              <a:t>，</a:t>
            </a:r>
            <a:r>
              <a:rPr lang="en-US" altLang="zh-CN" sz="2800" dirty="0"/>
              <a:t>Dev-C++ </a:t>
            </a:r>
            <a:r>
              <a:rPr lang="zh-CN" altLang="en-US" sz="2800" dirty="0"/>
              <a:t>会自动把“生成调试信息”设置为 </a:t>
            </a:r>
            <a:r>
              <a:rPr lang="en-US" altLang="zh-CN" sz="2800" dirty="0"/>
              <a:t>Yes</a:t>
            </a:r>
            <a:r>
              <a:rPr lang="zh-CN" altLang="en-US" sz="2800" dirty="0"/>
              <a:t>，并且重新编译您的工程。程序运行到断点处会暂停：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11710"/>
            <a:ext cx="4857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908720"/>
            <a:ext cx="856895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按 </a:t>
            </a:r>
            <a:r>
              <a:rPr lang="en-US" altLang="zh-CN" sz="2800" dirty="0"/>
              <a:t>F7 </a:t>
            </a:r>
            <a:r>
              <a:rPr lang="zh-CN" altLang="en-US" sz="2800" dirty="0"/>
              <a:t>执行当前行，并跳到下一行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/>
              <a:t>ctrl + F7 </a:t>
            </a:r>
            <a:r>
              <a:rPr lang="zh-CN" altLang="en-US" sz="2800" dirty="0"/>
              <a:t>跳到下一断点，</a:t>
            </a:r>
            <a:r>
              <a:rPr lang="en-US" altLang="zh-CN" sz="2800" dirty="0"/>
              <a:t>shift + F4 </a:t>
            </a:r>
            <a:r>
              <a:rPr lang="zh-CN" altLang="en-US" sz="2800" dirty="0"/>
              <a:t>跳到光标所在行，并在该行设置断点。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80" y="1412828"/>
            <a:ext cx="5835533" cy="47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511256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5.</a:t>
            </a:r>
            <a:r>
              <a:rPr lang="zh-CN" altLang="en-US" sz="2800" dirty="0"/>
              <a:t>查看变量的</a:t>
            </a:r>
            <a:r>
              <a:rPr lang="zh-CN" altLang="en-US" sz="2800" dirty="0" smtClean="0"/>
              <a:t>值</a:t>
            </a:r>
            <a:endParaRPr lang="en-US" altLang="zh-CN" sz="2800" dirty="0" smtClean="0"/>
          </a:p>
          <a:p>
            <a:r>
              <a:rPr lang="zh-CN" altLang="en-US" sz="2800" dirty="0"/>
              <a:t>开始调试后，在图示区域按右键（如果您使用的是左手习惯，则是左键），选择“添加监测（</a:t>
            </a:r>
            <a:r>
              <a:rPr lang="en-US" altLang="zh-CN" sz="2800" dirty="0"/>
              <a:t>Add Watch</a:t>
            </a:r>
            <a:r>
              <a:rPr lang="zh-CN" altLang="en-US" sz="2800" dirty="0"/>
              <a:t>）”；或者直接按</a:t>
            </a:r>
            <a:r>
              <a:rPr lang="en-US" altLang="zh-CN" sz="2800" dirty="0"/>
              <a:t>F4</a:t>
            </a:r>
            <a:r>
              <a:rPr lang="zh-CN" altLang="en-US" sz="2800" dirty="0"/>
              <a:t>。在弹出窗口中输入您想查看的变量名，然后按确定（</a:t>
            </a:r>
            <a:r>
              <a:rPr lang="en-US" altLang="zh-CN" sz="2800" dirty="0"/>
              <a:t>OK</a:t>
            </a:r>
            <a:r>
              <a:rPr lang="zh-CN" altLang="en-US" sz="2800" dirty="0"/>
              <a:t>），就可以看到该变量的值：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052736"/>
            <a:ext cx="3230481" cy="5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5157192"/>
            <a:ext cx="856895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/>
              <a:t>用鼠标选择源文件中的变量名，然后按 </a:t>
            </a:r>
            <a:r>
              <a:rPr lang="en-US" altLang="zh-CN" sz="2800" dirty="0"/>
              <a:t>F4 </a:t>
            </a:r>
            <a:r>
              <a:rPr lang="zh-CN" altLang="en-US" sz="2800" dirty="0"/>
              <a:t>也可以查看变量的值，该变量会出现在左边的监测列表</a:t>
            </a:r>
            <a:r>
              <a:rPr lang="zh-CN" altLang="en-US" sz="2800" dirty="0" smtClean="0"/>
              <a:t>中。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36" y="808371"/>
            <a:ext cx="4815192" cy="40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七、</a:t>
            </a:r>
            <a:r>
              <a:rPr lang="en-US" altLang="zh-CN" sz="3200" b="1" dirty="0" smtClean="0"/>
              <a:t>Dev-C++ </a:t>
            </a:r>
            <a:r>
              <a:rPr lang="zh-CN" altLang="en-US" sz="3200" b="1" dirty="0" smtClean="0"/>
              <a:t>单步调试 </a:t>
            </a:r>
            <a:endParaRPr lang="zh-CN" altLang="en-US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Step1 </a:t>
            </a:r>
            <a:r>
              <a:rPr lang="zh-CN" altLang="en-US" sz="2800" dirty="0"/>
              <a:t>新建一个工程</a:t>
            </a:r>
            <a:r>
              <a:rPr lang="en-US" altLang="zh-CN" sz="2800" dirty="0"/>
              <a:t>(</a:t>
            </a:r>
            <a:r>
              <a:rPr lang="zh-CN" altLang="en-US" sz="2800" dirty="0" smtClean="0"/>
              <a:t>可选</a:t>
            </a:r>
            <a:r>
              <a:rPr lang="en-US" altLang="zh-CN" sz="2800" dirty="0" smtClean="0"/>
              <a:t>)</a:t>
            </a:r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/>
              <a:t>可能要调</a:t>
            </a:r>
            <a:r>
              <a:rPr lang="en-US" altLang="zh-CN" sz="2800" dirty="0"/>
              <a:t>dev</a:t>
            </a:r>
            <a:r>
              <a:rPr lang="zh-CN" altLang="en-US" sz="2800" dirty="0"/>
              <a:t>为支持</a:t>
            </a:r>
            <a:r>
              <a:rPr lang="en-US" altLang="zh-CN" sz="2800" dirty="0"/>
              <a:t>debug</a:t>
            </a:r>
            <a:r>
              <a:rPr lang="zh-CN" altLang="en-US" sz="2800" dirty="0" smtClean="0"/>
              <a:t>模式。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2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7" y="2132856"/>
            <a:ext cx="806735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Step2 </a:t>
            </a:r>
            <a:r>
              <a:rPr lang="zh-CN" altLang="en-US" sz="2800" dirty="0"/>
              <a:t>敲入</a:t>
            </a:r>
            <a:r>
              <a:rPr lang="en-US" altLang="zh-CN" sz="2800" dirty="0"/>
              <a:t>(</a:t>
            </a:r>
            <a:r>
              <a:rPr lang="zh-CN" altLang="en-US" sz="2800" dirty="0"/>
              <a:t>粘贴</a:t>
            </a:r>
            <a:r>
              <a:rPr lang="en-US" altLang="zh-CN" sz="2800" dirty="0"/>
              <a:t>..)</a:t>
            </a:r>
            <a:r>
              <a:rPr lang="zh-CN" altLang="en-US" sz="2800" dirty="0"/>
              <a:t>一段调试代码 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916832"/>
            <a:ext cx="778406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#include </a:t>
            </a:r>
            <a:r>
              <a:rPr lang="en-US" altLang="zh-CN" sz="2800" dirty="0" smtClean="0"/>
              <a:t>&lt;</a:t>
            </a:r>
            <a:r>
              <a:rPr lang="en-US" altLang="zh-CN" sz="2800" dirty="0" err="1" smtClean="0"/>
              <a:t>iostream</a:t>
            </a:r>
            <a:r>
              <a:rPr lang="en-US" altLang="zh-CN" sz="2800" dirty="0" smtClean="0"/>
              <a:t>&gt;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using </a:t>
            </a:r>
            <a:r>
              <a:rPr lang="en-US" altLang="zh-CN" sz="2800" dirty="0"/>
              <a:t>namespace </a:t>
            </a:r>
            <a:r>
              <a:rPr lang="en-US" altLang="zh-CN" sz="2800" dirty="0" err="1"/>
              <a:t>std</a:t>
            </a:r>
            <a:r>
              <a:rPr lang="en-US" altLang="zh-CN" sz="2800" dirty="0"/>
              <a:t>; </a:t>
            </a:r>
            <a:endParaRPr lang="en-US" altLang="zh-CN" sz="2800" dirty="0" smtClean="0"/>
          </a:p>
          <a:p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main(){ </a:t>
            </a:r>
            <a:endParaRPr lang="en-US" altLang="zh-CN" sz="2800" dirty="0" smtClean="0"/>
          </a:p>
          <a:p>
            <a:r>
              <a:rPr lang="en-US" altLang="zh-CN" sz="2800" dirty="0" smtClean="0"/>
              <a:t>   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debugValue</a:t>
            </a:r>
            <a:r>
              <a:rPr lang="en-US" altLang="zh-CN" sz="2800" dirty="0"/>
              <a:t>=0; </a:t>
            </a:r>
            <a:endParaRPr lang="en-US" altLang="zh-CN" sz="2800" dirty="0" smtClean="0"/>
          </a:p>
          <a:p>
            <a:r>
              <a:rPr lang="en-US" altLang="zh-CN" sz="2800" dirty="0" smtClean="0"/>
              <a:t>   </a:t>
            </a:r>
            <a:r>
              <a:rPr lang="en-US" altLang="zh-CN" sz="2800" dirty="0" err="1" smtClean="0"/>
              <a:t>debugValue</a:t>
            </a:r>
            <a:r>
              <a:rPr lang="en-US" altLang="zh-CN" sz="2800" dirty="0"/>
              <a:t>++; 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  <a:r>
              <a:rPr lang="en-US" altLang="zh-CN" sz="2800" dirty="0" err="1" smtClean="0"/>
              <a:t>debugValue</a:t>
            </a:r>
            <a:r>
              <a:rPr lang="en-US" altLang="zh-CN" sz="2800" dirty="0" smtClean="0"/>
              <a:t>-</a:t>
            </a:r>
            <a:r>
              <a:rPr lang="en-US" altLang="zh-CN" sz="2800" dirty="0"/>
              <a:t>-; 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en-US" altLang="zh-CN" sz="2800" dirty="0" err="1" smtClean="0"/>
              <a:t>cin</a:t>
            </a:r>
            <a:r>
              <a:rPr lang="en-US" altLang="zh-CN" sz="2800" dirty="0"/>
              <a:t>&gt;&gt;</a:t>
            </a:r>
            <a:r>
              <a:rPr lang="en-US" altLang="zh-CN" sz="2800" dirty="0" err="1"/>
              <a:t>debugValue</a:t>
            </a:r>
            <a:r>
              <a:rPr lang="en-US" altLang="zh-CN" sz="2800" dirty="0"/>
              <a:t>; 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en-US" altLang="zh-CN" sz="2800" dirty="0" err="1" smtClean="0"/>
              <a:t>cout</a:t>
            </a:r>
            <a:r>
              <a:rPr lang="en-US" altLang="zh-CN" sz="2800" dirty="0"/>
              <a:t>&lt;&lt;</a:t>
            </a:r>
            <a:r>
              <a:rPr lang="en-US" altLang="zh-CN" sz="2800" dirty="0" err="1"/>
              <a:t>debugValue</a:t>
            </a:r>
            <a:r>
              <a:rPr lang="en-US" altLang="zh-CN" sz="2800" dirty="0" smtClean="0"/>
              <a:t>&lt;&lt;</a:t>
            </a:r>
            <a:r>
              <a:rPr lang="en-US" altLang="zh-CN" sz="2800" dirty="0" err="1" smtClean="0"/>
              <a:t>endl</a:t>
            </a:r>
            <a:r>
              <a:rPr lang="en-US" altLang="zh-CN" sz="2800" dirty="0" smtClean="0"/>
              <a:t>;</a:t>
            </a:r>
          </a:p>
          <a:p>
            <a:r>
              <a:rPr lang="en-US" altLang="zh-CN" sz="2800" dirty="0" smtClean="0"/>
              <a:t>    system(“PAUSE”);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return 0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r>
              <a:rPr lang="en-US" altLang="zh-CN" sz="2800" dirty="0"/>
              <a:t>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7) </a:t>
            </a:r>
            <a:r>
              <a:rPr lang="zh-CN" altLang="en-US" dirty="0"/>
              <a:t>安装完成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098" name="Picture 2" descr="http://c.biancheng.net/cpp/uploads/allimg/170607/1-1F60G211503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02568"/>
            <a:ext cx="3890972" cy="31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23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Step3 </a:t>
            </a:r>
            <a:r>
              <a:rPr lang="zh-CN" altLang="en-US" sz="2800" dirty="0"/>
              <a:t>点击某一行 </a:t>
            </a:r>
            <a:r>
              <a:rPr lang="en-US" altLang="zh-CN" sz="2800" dirty="0"/>
              <a:t>Red it</a:t>
            </a:r>
            <a:r>
              <a:rPr lang="en-US" altLang="zh-CN" sz="2800" dirty="0" smtClean="0"/>
              <a:t>~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53" y="1877713"/>
            <a:ext cx="6886318" cy="349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Step4 </a:t>
            </a:r>
            <a:r>
              <a:rPr lang="zh-CN" altLang="en-US" sz="2800" dirty="0"/>
              <a:t>在那一行选一个变量</a:t>
            </a:r>
            <a:r>
              <a:rPr lang="en-US" altLang="zh-CN" sz="2800" dirty="0"/>
              <a:t>,</a:t>
            </a:r>
            <a:r>
              <a:rPr lang="zh-CN" altLang="en-US" sz="2800" dirty="0"/>
              <a:t>右键”添加查看”</a:t>
            </a:r>
            <a:r>
              <a:rPr lang="en-US" altLang="zh-CN" sz="2800" dirty="0"/>
              <a:t>(</a:t>
            </a:r>
            <a:r>
              <a:rPr lang="zh-CN" altLang="en-US" sz="2800" dirty="0"/>
              <a:t>其实这里有很多其它方法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76872"/>
            <a:ext cx="3816424" cy="449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  <a:p>
            <a:pPr latinLnBrk="1"/>
            <a:endParaRPr lang="zh-CN" altLang="en-US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Step5 </a:t>
            </a:r>
            <a:r>
              <a:rPr lang="zh-CN" altLang="en-US" sz="2800" dirty="0"/>
              <a:t>把左边项目管理文件框切换到调试</a:t>
            </a:r>
            <a:r>
              <a:rPr lang="en-US" altLang="zh-CN" sz="2800" dirty="0"/>
              <a:t>,</a:t>
            </a:r>
            <a:r>
              <a:rPr lang="zh-CN" altLang="en-US" sz="2800" dirty="0"/>
              <a:t>把下面报告窗口</a:t>
            </a:r>
            <a:r>
              <a:rPr lang="en-US" altLang="zh-CN" sz="2800" dirty="0"/>
              <a:t>(</a:t>
            </a:r>
            <a:r>
              <a:rPr lang="zh-CN" altLang="en-US" sz="2800" dirty="0"/>
              <a:t>一般用来显示编译错误的地方</a:t>
            </a:r>
            <a:r>
              <a:rPr lang="en-US" altLang="zh-CN" sz="2800" dirty="0"/>
              <a:t>)</a:t>
            </a:r>
            <a:r>
              <a:rPr lang="zh-CN" altLang="en-US" sz="2800" dirty="0"/>
              <a:t>也切换到</a:t>
            </a:r>
            <a:r>
              <a:rPr lang="zh-CN" altLang="en-US" sz="2800" dirty="0" smtClean="0"/>
              <a:t>调试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77" y="2462463"/>
            <a:ext cx="3786336" cy="34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474647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如果没有那两个框的话在顶端视图栏打开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Step6 </a:t>
            </a:r>
            <a:r>
              <a:rPr lang="zh-CN" altLang="en-US" sz="2800" dirty="0"/>
              <a:t>点击调试 弹出</a:t>
            </a:r>
            <a:r>
              <a:rPr lang="zh-CN" altLang="en-US" sz="2800" dirty="0" smtClean="0"/>
              <a:t>终端</a:t>
            </a:r>
            <a:endParaRPr lang="zh-CN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99392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Step7 </a:t>
            </a:r>
            <a:r>
              <a:rPr lang="zh-CN" altLang="en-US" sz="2800" dirty="0"/>
              <a:t>在下面的调试栏目点下一步观察左边栏目的调试区域变量值的</a:t>
            </a:r>
            <a:r>
              <a:rPr lang="zh-CN" altLang="en-US" sz="2800" dirty="0" smtClean="0"/>
              <a:t>变化</a:t>
            </a:r>
            <a:endParaRPr lang="zh-CN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80" y="2276871"/>
            <a:ext cx="4808091" cy="426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调试方法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9050" y="1270557"/>
            <a:ext cx="357333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dirty="0"/>
              <a:t>Step8 </a:t>
            </a:r>
            <a:r>
              <a:rPr lang="zh-CN" altLang="en-US" sz="2800" dirty="0"/>
              <a:t>当执行到</a:t>
            </a:r>
            <a:r>
              <a:rPr lang="en-US" altLang="zh-CN" sz="2800" dirty="0" err="1"/>
              <a:t>cin</a:t>
            </a:r>
            <a:r>
              <a:rPr lang="zh-CN" altLang="en-US" sz="2800" dirty="0"/>
              <a:t>时候</a:t>
            </a:r>
            <a:r>
              <a:rPr lang="en-US" altLang="zh-CN" sz="2800" dirty="0"/>
              <a:t>,</a:t>
            </a:r>
            <a:r>
              <a:rPr lang="zh-CN" altLang="en-US" sz="2800" dirty="0"/>
              <a:t>在弹出的命令行输入数字</a:t>
            </a:r>
            <a:r>
              <a:rPr lang="en-US" altLang="zh-CN" sz="2800" dirty="0"/>
              <a:t>(</a:t>
            </a:r>
            <a:r>
              <a:rPr lang="zh-CN" altLang="en-US" sz="2800" dirty="0"/>
              <a:t>如</a:t>
            </a:r>
            <a:r>
              <a:rPr lang="en-US" altLang="zh-CN" sz="2800" dirty="0"/>
              <a:t>123),</a:t>
            </a:r>
            <a:r>
              <a:rPr lang="zh-CN" altLang="en-US" sz="2800" dirty="0"/>
              <a:t>可以发现值</a:t>
            </a:r>
            <a:r>
              <a:rPr lang="zh-CN" altLang="en-US" sz="2800" dirty="0" smtClean="0"/>
              <a:t>发生变化。</a:t>
            </a:r>
            <a:endParaRPr lang="zh-CN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88" y="980728"/>
            <a:ext cx="53721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3200" b="1" dirty="0"/>
              <a:t>Dev-C++ </a:t>
            </a:r>
            <a:r>
              <a:rPr lang="zh-CN" altLang="en-US" sz="3200" b="1" dirty="0"/>
              <a:t>单步调试 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 smtClean="0"/>
              <a:t>更简洁的办法是通过快捷键！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比如：按</a:t>
            </a:r>
            <a:r>
              <a:rPr lang="en-US" altLang="zh-CN" sz="2800" dirty="0" smtClean="0"/>
              <a:t>F7</a:t>
            </a:r>
            <a:r>
              <a:rPr lang="zh-CN" altLang="en-US" sz="2800" dirty="0" smtClean="0"/>
              <a:t>执行下一句；</a:t>
            </a:r>
            <a:endParaRPr lang="en-US" altLang="zh-CN" sz="2800" dirty="0" smtClean="0"/>
          </a:p>
          <a:p>
            <a:r>
              <a:rPr lang="zh-CN" altLang="en-US" sz="2800" dirty="0" smtClean="0"/>
              <a:t>遇到函数，可以点击 </a:t>
            </a:r>
            <a:r>
              <a:rPr lang="en-US" altLang="zh-CN" sz="2800" dirty="0" smtClean="0"/>
              <a:t>into function </a:t>
            </a:r>
            <a:r>
              <a:rPr lang="zh-CN" altLang="en-US" sz="2800" dirty="0" smtClean="0"/>
              <a:t>进入函数内部进行调试。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09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九、</a:t>
            </a:r>
            <a:r>
              <a:rPr lang="en-US" altLang="zh-CN" smtClean="0"/>
              <a:t>Dev </a:t>
            </a:r>
            <a:r>
              <a:rPr lang="en-US" altLang="zh-CN" dirty="0"/>
              <a:t>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Dev-C++</a:t>
            </a:r>
            <a:r>
              <a:rPr lang="zh-CN" altLang="en-US" sz="3200" dirty="0">
                <a:solidFill>
                  <a:schemeClr val="tx1"/>
                </a:solidFill>
              </a:rPr>
              <a:t>是个不错的</a:t>
            </a:r>
            <a:r>
              <a:rPr lang="en-US" altLang="zh-CN" sz="3200" dirty="0">
                <a:solidFill>
                  <a:schemeClr val="tx1"/>
                </a:solidFill>
              </a:rPr>
              <a:t>C++IDE——</a:t>
            </a:r>
            <a:r>
              <a:rPr lang="zh-CN" altLang="en-US" sz="3200" dirty="0">
                <a:solidFill>
                  <a:schemeClr val="tx1"/>
                </a:solidFill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</a:rPr>
              <a:t>10</a:t>
            </a:r>
            <a:r>
              <a:rPr lang="zh-CN" altLang="en-US" sz="3200" dirty="0">
                <a:solidFill>
                  <a:schemeClr val="tx1"/>
                </a:solidFill>
              </a:rPr>
              <a:t>年前，它是很不错，在现在，它是个以界面丑陋和</a:t>
            </a:r>
            <a:r>
              <a:rPr lang="zh-CN" altLang="en-US" sz="3200" dirty="0" smtClean="0">
                <a:solidFill>
                  <a:schemeClr val="tx1"/>
                </a:solidFill>
              </a:rPr>
              <a:t>调试糟糕著称</a:t>
            </a:r>
            <a:r>
              <a:rPr lang="zh-CN" altLang="en-US" sz="3200" dirty="0">
                <a:solidFill>
                  <a:schemeClr val="tx1"/>
                </a:solidFill>
              </a:rPr>
              <a:t>，如下图。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81" y="2708920"/>
            <a:ext cx="6948264" cy="375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86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我很喜欢这种颜色的预设：</a:t>
            </a:r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AegAAAAYCAIAAAC+1/n2AAAE0UlEQVR4nO2b25XjIBBElRYJkQ4pTBQkQxJ7NgHvhyXRL7B4SJZm636NZQuKprsE2LO8AAAAPIrl2wIAAAC0AeMGAICHAeMGAICHAeMGAICHAeMGAICHAeMGAICHcdi4U3CLC+n1ekW/+HiiJEL0a5+593uyC53KzUd9c3kP5sISO8SFepqS6pyyG+aKcJWMOwW3ZFxI842bd2G2OdO4o6/1NMhQBkUvNa3DvcIZ2Sy0ReYi4z6QJ7chJ9mQ3omVn4LTGlprYY4ekecifXpy/iLjTsHx8asLStZXjbvQ+Uzj/tCQMTEH7rIb2u9KwU0P61gGSefuG2MfKbhN+elG3DeuC6IxvYvBGplX+Sk45/jgzFqoR2CSHlYl7+dxft1TQjBuxe8ybuJO5zCYQdy5r/RtHpqTCwHGfc3tmffssubsWrjEuNnKIPrFe08fIe2pB+NWVLRSWXnP1R7A0uj5djMflfhI33KhpS99GlHWT7bmJKsWH6PPnxM3Rr+4ELy4rU9fjguLkJRKkpbcHX1jZEzjro3XEmrIUxdD79wZeUL3/3zwdQ2JNWYllTW5HejStQJYvJ5vN5KxgW1ymcHpWqAR8N7pZfAJJR/94qOR6sxnctaYE8rfMCI5r0Yqxq0DsoeL1FHvFJY4dMbNM36XRdOhY83Czy51Gb5fMOPu62hvS9eM1p+CJ2sC0qmpi7WePzuS0mSAIom5VPqmc065+fGO9VFJdbx7WKryrCj1r7i1uWVLyW57QINh3OLqYFbvjUh3tpyzcl1EuAs7OGYtcEuVDjSr5NnE+EiyT3jdrlLWVMEfCpGcVyOLop75lm+UVo9dDKy41RcxHeGQ4xBBZV9Ojhn33iWNeUG/WubwTo2ZF/PXsVDbujCdxZS6vRu9Cyn69VJr1zQpCzUpx6ukmvKmfT9R35nRFdUBDR+NezSrd21EcimApevMKHsl8ObtSGRXMR9dVMaUkt+LY0/U9Y8sr7ga0FsHrrSaouM1YpuhHRDjKWS3M8CYcQ8dMH3BuLdGzbLZRekcusC41z5YTzQ/7HNJno6xo2dT7UfjJgcqJXnXG/cRDUeMe8Kx6UfjtmzIWH9moe0mqUzFiKKxe9p1yHMNYyAdbEckbFEvtn1TjJs+GMZrpGzcRms3N265beneNlFom8REB4070R+S0NlW+slMpHyQKjqlN8YgE6rTuN/7QUfv5dtGHepEfjLw/rvrjOaTcet9qJwUU56O0kzjfqsg51LHNJAbCvM7mNV7I9WjktIGP19fJzWoh0yDBKVhXYQatcDbT8E573NizCr5rS3v2ajp67pxl/yhGMlZNVIxQzPryFEJk3uHo5JNS+lp/glxcqT3vC4EI6/W29q+XmCdsQSVF/Ml533xaZE/VUmyroDQW+Xy0NZP4tJ3RPPRuF98+aZXrDV59FrX3Bl5QspU2O9hDWx+s7BUaqcNYdwvO4DF6/n2/HajFH2gylbXqlUWAcMIp5R8HpJYFhi7zFJNmf7A31A/Fx+vkZIZmgHhK25/yj+Q4F/eQS8zd37gXsw5MfrfObFCYNygk87lC7g/eCTPAcYNbkXUvycDv4T33GJqZwDjBgAAsLH8BQAA8CiWPwAAAB4FjkrAIX5+fr4toZknan4QCK/gyoD8A/mWOl6gJ/Np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1988840"/>
            <a:ext cx="6610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381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</a:rPr>
              <a:t>DEVC++</a:t>
            </a:r>
            <a:r>
              <a:rPr lang="zh-CN" altLang="en-US" sz="3200" dirty="0">
                <a:solidFill>
                  <a:schemeClr val="tx1"/>
                </a:solidFill>
              </a:rPr>
              <a:t>的菜单里选择</a:t>
            </a:r>
            <a:r>
              <a:rPr lang="en-US" altLang="zh-CN" sz="3200" dirty="0">
                <a:solidFill>
                  <a:schemeClr val="tx1"/>
                </a:solidFill>
              </a:rPr>
              <a:t>TOOLS</a:t>
            </a:r>
            <a:r>
              <a:rPr lang="zh-CN" altLang="en-US" sz="3200" dirty="0">
                <a:solidFill>
                  <a:schemeClr val="tx1"/>
                </a:solidFill>
              </a:rPr>
              <a:t>（工具</a:t>
            </a:r>
            <a:r>
              <a:rPr lang="zh-CN" altLang="en-US" sz="3200" dirty="0" smtClean="0">
                <a:solidFill>
                  <a:schemeClr val="tx1"/>
                </a:solidFill>
              </a:rPr>
              <a:t>）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dirty="0" smtClean="0">
              <a:solidFill>
                <a:schemeClr val="tx1"/>
              </a:solidFill>
            </a:endParaRPr>
          </a:p>
          <a:p>
            <a:r>
              <a:rPr lang="zh-CN" altLang="en-US" sz="3200" dirty="0" smtClean="0">
                <a:solidFill>
                  <a:schemeClr val="tx1"/>
                </a:solidFill>
              </a:rPr>
              <a:t>然后</a:t>
            </a:r>
            <a:r>
              <a:rPr lang="zh-CN" altLang="en-US" sz="3200" dirty="0">
                <a:solidFill>
                  <a:schemeClr val="tx1"/>
                </a:solidFill>
              </a:rPr>
              <a:t>在出来的菜单中选择从上往下数第</a:t>
            </a:r>
            <a:r>
              <a:rPr lang="en-US" altLang="zh-CN" sz="3200" dirty="0">
                <a:solidFill>
                  <a:schemeClr val="tx1"/>
                </a:solidFill>
              </a:rPr>
              <a:t>3</a:t>
            </a:r>
            <a:r>
              <a:rPr lang="zh-CN" altLang="en-US" sz="3200" dirty="0">
                <a:solidFill>
                  <a:schemeClr val="tx1"/>
                </a:solidFill>
              </a:rPr>
              <a:t>个：</a:t>
            </a:r>
            <a:r>
              <a:rPr lang="en-US" altLang="zh-CN" sz="3200" dirty="0">
                <a:solidFill>
                  <a:schemeClr val="tx1"/>
                </a:solidFill>
              </a:rPr>
              <a:t>Editor Options</a:t>
            </a:r>
            <a:r>
              <a:rPr lang="zh-CN" altLang="en-US" sz="3200" dirty="0">
                <a:solidFill>
                  <a:schemeClr val="tx1"/>
                </a:solidFill>
              </a:rPr>
              <a:t>（编辑器选项）</a:t>
            </a:r>
            <a:br>
              <a:rPr lang="zh-CN" altLang="en-US" sz="3200" dirty="0">
                <a:solidFill>
                  <a:schemeClr val="tx1"/>
                </a:solidFill>
              </a:rPr>
            </a:br>
            <a:r>
              <a:rPr lang="zh-CN" altLang="en-US" sz="3200" dirty="0">
                <a:solidFill>
                  <a:schemeClr val="tx1"/>
                </a:solidFill>
              </a:rPr>
              <a:t> </a:t>
            </a:r>
            <a:r>
              <a:rPr lang="zh-CN" altLang="en-US" sz="3200" dirty="0" smtClean="0">
                <a:solidFill>
                  <a:schemeClr val="tx1"/>
                </a:solidFill>
              </a:rPr>
              <a:t>然后显示这个</a:t>
            </a:r>
            <a:r>
              <a:rPr lang="zh-CN" altLang="en-US" sz="3200" dirty="0">
                <a:solidFill>
                  <a:schemeClr val="tx1"/>
                </a:solidFill>
              </a:rPr>
              <a:t>界面：</a:t>
            </a:r>
          </a:p>
          <a:p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AegAAAAYCAIAAAC+1/n2AAAE0UlEQVR4nO2b25XjIBBElRYJkQ4pTBQkQxJ7NgHvhyXRL7B4SJZm636NZQuKprsE2LO8AAAAPIrl2wIAAAC0AeMGAICHAeMGAICHAeMGAICHAeMGAICHAeMGAICHcdi4U3CLC+n1ekW/+HiiJEL0a5+593uyC53KzUd9c3kP5sISO8SFepqS6pyyG+aKcJWMOwW3ZFxI842bd2G2OdO4o6/1NMhQBkUvNa3DvcIZ2Sy0ReYi4z6QJ7chJ9mQ3omVn4LTGlprYY4ekecifXpy/iLjTsHx8asLStZXjbvQ+Uzj/tCQMTEH7rIb2u9KwU0P61gGSefuG2MfKbhN+elG3DeuC6IxvYvBGplX+Sk45/jgzFqoR2CSHlYl7+dxft1TQjBuxe8ybuJO5zCYQdy5r/RtHpqTCwHGfc3tmffssubsWrjEuNnKIPrFe08fIe2pB+NWVLRSWXnP1R7A0uj5djMflfhI33KhpS99GlHWT7bmJKsWH6PPnxM3Rr+4ELy4rU9fjguLkJRKkpbcHX1jZEzjro3XEmrIUxdD79wZeUL3/3zwdQ2JNWYllTW5HejStQJYvJ5vN5KxgW1ymcHpWqAR8N7pZfAJJR/94qOR6sxnctaYE8rfMCI5r0Yqxq0DsoeL1FHvFJY4dMbNM36XRdOhY83Czy51Gb5fMOPu62hvS9eM1p+CJ2sC0qmpi7WePzuS0mSAIom5VPqmc065+fGO9VFJdbx7WKryrCj1r7i1uWVLyW57QINh3OLqYFbvjUh3tpyzcl1EuAs7OGYtcEuVDjSr5NnE+EiyT3jdrlLWVMEfCpGcVyOLop75lm+UVo9dDKy41RcxHeGQ4xBBZV9Ojhn33iWNeUG/WubwTo2ZF/PXsVDbujCdxZS6vRu9Cyn69VJr1zQpCzUpx6ukmvKmfT9R35nRFdUBDR+NezSrd21EcimApevMKHsl8ObtSGRXMR9dVMaUkt+LY0/U9Y8sr7ga0FsHrrSaouM1YpuhHRDjKWS3M8CYcQ8dMH3BuLdGzbLZRekcusC41z5YTzQ/7HNJno6xo2dT7UfjJgcqJXnXG/cRDUeMe8Kx6UfjtmzIWH9moe0mqUzFiKKxe9p1yHMNYyAdbEckbFEvtn1TjJs+GMZrpGzcRms3N265beneNlFom8REB4070R+S0NlW+slMpHyQKjqlN8YgE6rTuN/7QUfv5dtGHepEfjLw/rvrjOaTcet9qJwUU56O0kzjfqsg51LHNJAbCvM7mNV7I9WjktIGP19fJzWoh0yDBKVhXYQatcDbT8E573NizCr5rS3v2ajp67pxl/yhGMlZNVIxQzPryFEJk3uHo5JNS+lp/glxcqT3vC4EI6/W29q+XmCdsQSVF/Ml533xaZE/VUmyroDQW+Xy0NZP4tJ3RPPRuF98+aZXrDV59FrX3Bl5QspU2O9hDWx+s7BUaqcNYdwvO4DF6/n2/HajFH2gylbXqlUWAcMIp5R8HpJYFhi7zFJNmf7A31A/Fx+vkZIZmgHhK25/yj+Q4F/eQS8zd37gXsw5MfrfObFCYNygk87lC7g/eCTPAcYNbkXUvycDv4T33GJqZwDjBgAAsLH8BQAA8CiWPwAAAB4FjkrAIX5+fr4toZknan4QCK/gyoD8A/mWOl6gJ/Np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989237"/>
            <a:ext cx="8784976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en-US" altLang="zh-C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36724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开始配置 </a:t>
            </a:r>
            <a:r>
              <a:rPr lang="en-US" altLang="zh-CN" b="1" dirty="0"/>
              <a:t>Dev C++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首次使用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Dev C++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还需要简单的配置，包括设置语言、字体、和主题风格。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pPr marL="457200" indent="-457200">
              <a:buAutoNum type="arabicParenR"/>
            </a:pPr>
            <a:r>
              <a:rPr lang="zh-CN" altLang="en-US" dirty="0" smtClean="0"/>
              <a:t>第一次</a:t>
            </a:r>
            <a:r>
              <a:rPr lang="zh-CN" altLang="en-US" dirty="0"/>
              <a:t>启动 </a:t>
            </a:r>
            <a:r>
              <a:rPr lang="en-US" altLang="zh-CN" dirty="0"/>
              <a:t>Dev C++ </a:t>
            </a:r>
            <a:r>
              <a:rPr lang="zh-CN" altLang="en-US" dirty="0"/>
              <a:t>后，提示选择语言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我们选择简体中文，英语给力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的也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可以选择英文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2) </a:t>
            </a:r>
            <a:r>
              <a:rPr lang="zh-CN" altLang="en-US" dirty="0"/>
              <a:t>选择字体和主题风格</a:t>
            </a:r>
            <a:endParaRPr lang="en-US" altLang="zh-CN" dirty="0" smtClean="0"/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这里保持默认即可。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5122" name="Picture 2" descr="http://c.biancheng.net/cpp/uploads/allimg/170607/1-1F60G24UQ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55" y="1268760"/>
            <a:ext cx="4181257" cy="2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.biancheng.net/cpp/uploads/allimg/170607/1-1F60G249595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11" y="4005064"/>
            <a:ext cx="436133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23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983468"/>
            <a:ext cx="4667250" cy="4962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134076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把</a:t>
            </a:r>
            <a:r>
              <a:rPr lang="zh-CN" altLang="en-US" dirty="0"/>
              <a:t>这个设置为</a:t>
            </a:r>
            <a:r>
              <a:rPr lang="en-US" altLang="zh-CN" dirty="0"/>
              <a:t>80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62" y="1823756"/>
            <a:ext cx="1640505" cy="913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8104" y="3464730"/>
            <a:ext cx="2664296" cy="468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然后</a:t>
            </a:r>
            <a:r>
              <a:rPr lang="zh-CN" altLang="en-US" dirty="0"/>
              <a:t>勾选这个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19" y="4404864"/>
            <a:ext cx="336498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476" y="160338"/>
            <a:ext cx="8153400" cy="5763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5575" y="693689"/>
            <a:ext cx="8280400" cy="6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3. </a:t>
            </a:r>
            <a:r>
              <a:rPr lang="zh-CN" altLang="en-US" sz="3200" dirty="0" smtClean="0">
                <a:solidFill>
                  <a:schemeClr val="tx1"/>
                </a:solidFill>
              </a:rPr>
              <a:t>然后</a:t>
            </a:r>
            <a:r>
              <a:rPr lang="zh-CN" altLang="en-US" sz="3200" dirty="0">
                <a:solidFill>
                  <a:schemeClr val="tx1"/>
                </a:solidFill>
              </a:rPr>
              <a:t>这个选择成黑色（</a:t>
            </a:r>
            <a:r>
              <a:rPr lang="en-US" altLang="zh-CN" sz="3200" dirty="0">
                <a:solidFill>
                  <a:schemeClr val="tx1"/>
                </a:solidFill>
              </a:rPr>
              <a:t>black</a:t>
            </a:r>
            <a:r>
              <a:rPr lang="zh-CN" altLang="en-US" sz="3200" dirty="0">
                <a:solidFill>
                  <a:schemeClr val="tx1"/>
                </a:solidFill>
              </a:rPr>
              <a:t>） 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06860"/>
            <a:ext cx="1808163" cy="1020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5" y="2492896"/>
            <a:ext cx="3727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4. </a:t>
            </a:r>
            <a:r>
              <a:rPr lang="zh-CN" altLang="en-US" sz="3200" dirty="0">
                <a:latin typeface="Arial" pitchFamily="34" charset="0"/>
                <a:cs typeface="Arial" pitchFamily="34" charset="0"/>
              </a:rPr>
              <a:t>然后点击 </a:t>
            </a:r>
            <a:r>
              <a:rPr lang="en-US" altLang="zh-CN" sz="3200" dirty="0">
                <a:latin typeface="Arial" pitchFamily="34" charset="0"/>
                <a:cs typeface="Arial" pitchFamily="34" charset="0"/>
              </a:rPr>
              <a:t>colors</a:t>
            </a:r>
            <a:r>
              <a:rPr lang="zh-CN" altLang="en-US" sz="3200" dirty="0">
                <a:latin typeface="Arial" pitchFamily="34" charset="0"/>
                <a:cs typeface="Arial" pitchFamily="34" charset="0"/>
              </a:rPr>
              <a:t>进入这个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界面：</a:t>
            </a:r>
            <a:endParaRPr lang="zh-CN" alt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4" y="1600892"/>
            <a:ext cx="7972726" cy="576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63" y="2167647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64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5.</a:t>
            </a:r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zh-CN" altLang="en-US" sz="3200" dirty="0" smtClean="0">
                <a:solidFill>
                  <a:schemeClr val="tx1"/>
                </a:solidFill>
              </a:rPr>
              <a:t>这个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GSS_HACKER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18301"/>
            <a:ext cx="2165458" cy="4617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068960"/>
            <a:ext cx="3240360" cy="36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现在的效果：</a:t>
            </a: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556792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86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7. </a:t>
            </a:r>
            <a:r>
              <a:rPr lang="zh-CN" altLang="en-US" sz="3200" dirty="0" smtClean="0">
                <a:solidFill>
                  <a:schemeClr val="tx1"/>
                </a:solidFill>
              </a:rPr>
              <a:t>单击</a:t>
            </a:r>
            <a:r>
              <a:rPr lang="zh-CN" altLang="en-US" sz="3200" dirty="0">
                <a:solidFill>
                  <a:schemeClr val="tx1"/>
                </a:solidFill>
              </a:rPr>
              <a:t>左边那一列行</a:t>
            </a:r>
            <a:r>
              <a:rPr lang="zh-CN" altLang="en-US" sz="3200" dirty="0" smtClean="0">
                <a:solidFill>
                  <a:schemeClr val="tx1"/>
                </a:solidFill>
              </a:rPr>
              <a:t>号，</a:t>
            </a:r>
            <a:r>
              <a:rPr lang="zh-CN" altLang="en-US" sz="3200" dirty="0">
                <a:solidFill>
                  <a:schemeClr val="tx1"/>
                </a:solidFill>
              </a:rPr>
              <a:t>界面变成这样：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93791"/>
            <a:ext cx="432048" cy="4621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23045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8. </a:t>
            </a:r>
            <a:r>
              <a:rPr lang="zh-CN" altLang="en-US" sz="3200" dirty="0" smtClean="0">
                <a:solidFill>
                  <a:schemeClr val="tx1"/>
                </a:solidFill>
              </a:rPr>
              <a:t>单击这个：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SILVER</a:t>
            </a:r>
            <a:r>
              <a:rPr lang="zh-CN" altLang="en-US" sz="3200" dirty="0">
                <a:solidFill>
                  <a:schemeClr val="tx1"/>
                </a:solidFill>
              </a:rPr>
              <a:t>（银色）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173680"/>
            <a:ext cx="2520280" cy="893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78" y="2492895"/>
            <a:ext cx="1675494" cy="41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9. </a:t>
            </a:r>
            <a:r>
              <a:rPr lang="zh-CN" altLang="en-US" sz="3200" dirty="0" smtClean="0">
                <a:solidFill>
                  <a:schemeClr val="tx1"/>
                </a:solidFill>
              </a:rPr>
              <a:t>再</a:t>
            </a:r>
            <a:r>
              <a:rPr lang="zh-CN" altLang="en-US" sz="3200" dirty="0">
                <a:solidFill>
                  <a:schemeClr val="tx1"/>
                </a:solidFill>
              </a:rPr>
              <a:t>单击这个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CUSTOM 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181028"/>
            <a:ext cx="2304256" cy="808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85225"/>
            <a:ext cx="1800200" cy="44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10. </a:t>
            </a:r>
            <a:r>
              <a:rPr lang="zh-CN" altLang="en-US" sz="3200" dirty="0" smtClean="0">
                <a:solidFill>
                  <a:schemeClr val="tx1"/>
                </a:solidFill>
              </a:rPr>
              <a:t>然后</a:t>
            </a:r>
            <a:r>
              <a:rPr lang="zh-CN" altLang="en-US" sz="3200" dirty="0">
                <a:solidFill>
                  <a:schemeClr val="tx1"/>
                </a:solidFill>
              </a:rPr>
              <a:t>它会弹粗来这个界面让你选颜色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单击规定自定义颜色： 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00808"/>
            <a:ext cx="2524125" cy="4019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5157192"/>
            <a:ext cx="4223745" cy="5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86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然后界面变成这样：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408712" cy="48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11. </a:t>
            </a:r>
            <a:r>
              <a:rPr lang="zh-CN" altLang="en-US" sz="3200" dirty="0" smtClean="0">
                <a:solidFill>
                  <a:schemeClr val="tx1"/>
                </a:solidFill>
              </a:rPr>
              <a:t>把</a:t>
            </a:r>
            <a:r>
              <a:rPr lang="zh-CN" altLang="en-US" sz="3200" dirty="0">
                <a:solidFill>
                  <a:schemeClr val="tx1"/>
                </a:solidFill>
              </a:rPr>
              <a:t>颜色数据改成这样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点确定：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18" y="1833761"/>
            <a:ext cx="4661642" cy="17082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3312368" cy="18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b="1" dirty="0" smtClean="0"/>
              <a:t>一、</a:t>
            </a:r>
            <a:r>
              <a:rPr lang="en-US" altLang="zh-CN" sz="3200" b="1" dirty="0" smtClean="0"/>
              <a:t>Dev </a:t>
            </a:r>
            <a:r>
              <a:rPr lang="en-US" altLang="zh-CN" sz="3200" b="1" dirty="0"/>
              <a:t>C</a:t>
            </a:r>
            <a:r>
              <a:rPr lang="en-US" altLang="zh-CN" sz="3200" b="1" dirty="0" smtClean="0"/>
              <a:t>++</a:t>
            </a:r>
            <a:r>
              <a:rPr lang="zh-CN" altLang="en-US" sz="3200" b="1" dirty="0"/>
              <a:t>的安装基本配置</a:t>
            </a:r>
            <a:endParaRPr lang="en-US" altLang="zh-C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3) </a:t>
            </a:r>
            <a:r>
              <a:rPr lang="zh-CN" altLang="en-US" dirty="0"/>
              <a:t>提示设置成功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 smtClean="0"/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点击“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OK”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按钮，进入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Dev C++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，就可以编写代码了。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 smtClean="0"/>
          </a:p>
        </p:txBody>
      </p:sp>
      <p:pic>
        <p:nvPicPr>
          <p:cNvPr id="6146" name="Picture 2" descr="http://c.biancheng.net/cpp/uploads/allimg/170607/1-1F60G25042O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601157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23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界面变成这样：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2776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12.</a:t>
            </a:r>
            <a:r>
              <a:rPr lang="zh-CN" altLang="en-US" sz="3200" dirty="0" smtClean="0">
                <a:solidFill>
                  <a:schemeClr val="tx1"/>
                </a:solidFill>
              </a:rPr>
              <a:t>单击这个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int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界面变成这样：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47" y="1117961"/>
            <a:ext cx="2029817" cy="800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89" y="2420888"/>
            <a:ext cx="4173100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13</a:t>
            </a:r>
            <a:r>
              <a:rPr lang="zh-CN" altLang="en-US" sz="3200" dirty="0">
                <a:solidFill>
                  <a:schemeClr val="tx1"/>
                </a:solidFill>
              </a:rPr>
              <a:t>单击这个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CUSTOM</a:t>
            </a:r>
            <a:endParaRPr lang="en-US" altLang="zh-CN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25538"/>
            <a:ext cx="2304256" cy="8862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00" y="2348879"/>
            <a:ext cx="1695819" cy="4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在这个界面选择基本颜色中的这个颜色（第八列第三行）：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89236"/>
            <a:ext cx="2952328" cy="47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点确定，界面变这样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3" y="1700808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en-US" altLang="zh-CN" sz="3200" dirty="0">
                <a:solidFill>
                  <a:schemeClr val="tx1"/>
                </a:solidFill>
              </a:rPr>
              <a:t>20</a:t>
            </a:r>
            <a:r>
              <a:rPr lang="zh-CN" altLang="en-US" sz="3200" dirty="0">
                <a:solidFill>
                  <a:schemeClr val="tx1"/>
                </a:solidFill>
              </a:rPr>
              <a:t>这个数字：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18" y="1169653"/>
            <a:ext cx="1809489" cy="6031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889650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zh-CN" altLang="en-US" sz="3200" dirty="0" smtClean="0">
                <a:solidFill>
                  <a:schemeClr val="tx1"/>
                </a:solidFill>
              </a:rPr>
              <a:t>这个</a:t>
            </a:r>
            <a:r>
              <a:rPr lang="en-US" altLang="zh-CN" sz="3200" dirty="0" smtClean="0">
                <a:solidFill>
                  <a:schemeClr val="tx1"/>
                </a:solidFill>
              </a:rPr>
              <a:t>:</a:t>
            </a: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CUSTOM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25538"/>
            <a:ext cx="2344326" cy="8636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15" y="2636912"/>
            <a:ext cx="1574561" cy="392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6" y="2539450"/>
            <a:ext cx="2524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点规定自定义</a:t>
            </a:r>
            <a:r>
              <a:rPr lang="zh-CN" altLang="en-US" sz="3200" dirty="0" smtClean="0">
                <a:solidFill>
                  <a:schemeClr val="tx1"/>
                </a:solidFill>
              </a:rPr>
              <a:t>颜色</a:t>
            </a:r>
            <a:r>
              <a:rPr lang="en-US" altLang="zh-CN" sz="3200" dirty="0" smtClean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zh-CN" altLang="en-US" sz="3200" dirty="0" smtClean="0">
                <a:solidFill>
                  <a:schemeClr val="tx1"/>
                </a:solidFill>
              </a:rPr>
              <a:t>把</a:t>
            </a:r>
            <a:r>
              <a:rPr lang="zh-CN" altLang="en-US" sz="3200" dirty="0">
                <a:solidFill>
                  <a:schemeClr val="tx1"/>
                </a:solidFill>
              </a:rPr>
              <a:t>色调写成这样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dirty="0">
              <a:solidFill>
                <a:schemeClr val="tx1"/>
              </a:solidFill>
            </a:endParaRPr>
          </a:p>
          <a:p>
            <a:endParaRPr lang="en-US" altLang="zh-CN" sz="3200" dirty="0" smtClean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点</a:t>
            </a:r>
            <a:r>
              <a:rPr lang="zh-CN" altLang="en-US" sz="3200" dirty="0" smtClean="0">
                <a:solidFill>
                  <a:schemeClr val="tx1"/>
                </a:solidFill>
              </a:rPr>
              <a:t>确定</a:t>
            </a:r>
            <a:r>
              <a:rPr lang="en-US" altLang="zh-CN" sz="32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94" y="1147274"/>
            <a:ext cx="4032449" cy="1422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34916"/>
            <a:ext cx="3657731" cy="38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86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</a:rPr>
              <a:t>20.</a:t>
            </a:r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en-US" altLang="zh-CN" sz="3200" dirty="0">
                <a:solidFill>
                  <a:schemeClr val="tx1"/>
                </a:solidFill>
              </a:rPr>
              <a:t>#include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25538"/>
            <a:ext cx="3461530" cy="6472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89237"/>
            <a:ext cx="4667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zh-CN" altLang="en-US" sz="3200" dirty="0" smtClean="0">
                <a:solidFill>
                  <a:schemeClr val="tx1"/>
                </a:solidFill>
              </a:rPr>
              <a:t>这个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silver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25538"/>
            <a:ext cx="2664296" cy="10435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55" y="2492896"/>
            <a:ext cx="1584176" cy="39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9050" y="201613"/>
            <a:ext cx="84248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zh-CN" altLang="en-US" sz="3200" b="1" dirty="0" smtClean="0"/>
              <a:t>二、</a:t>
            </a:r>
            <a:r>
              <a:rPr lang="en-US" altLang="zh-CN" sz="3200" b="1" dirty="0" smtClean="0"/>
              <a:t>Dev-C</a:t>
            </a:r>
            <a:r>
              <a:rPr lang="en-US" altLang="zh-CN" sz="3200" b="1" dirty="0"/>
              <a:t>++ </a:t>
            </a:r>
            <a:r>
              <a:rPr lang="en-US" altLang="zh-CN" sz="3200" b="1" dirty="0" smtClean="0"/>
              <a:t>5.11</a:t>
            </a:r>
            <a:r>
              <a:rPr lang="zh-CN" altLang="en-US" sz="3200" b="1" dirty="0"/>
              <a:t>使用过程</a:t>
            </a:r>
            <a:endParaRPr lang="en-US" altLang="zh-CN" sz="3200" b="1" dirty="0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95536" y="1196752"/>
            <a:ext cx="85689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50888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atinLnBrk="1"/>
            <a:r>
              <a:rPr lang="en-US" altLang="zh-CN" sz="2800" dirty="0"/>
              <a:t>0</a:t>
            </a:r>
            <a:r>
              <a:rPr lang="zh-CN" altLang="en-US" sz="2800" dirty="0"/>
              <a:t>、打开</a:t>
            </a:r>
            <a:r>
              <a:rPr lang="en-US" altLang="zh-CN" sz="2800" dirty="0"/>
              <a:t>Dev-C++</a:t>
            </a:r>
            <a:r>
              <a:rPr lang="zh-CN" altLang="en-US" sz="2800" dirty="0"/>
              <a:t>开发环境</a:t>
            </a:r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、新建源文件，按</a:t>
            </a:r>
            <a:r>
              <a:rPr lang="en-US" altLang="zh-CN" sz="2800" dirty="0" err="1"/>
              <a:t>Ctrl+N</a:t>
            </a:r>
            <a:r>
              <a:rPr lang="zh-CN" altLang="en-US" sz="2800" dirty="0"/>
              <a:t>（或选</a:t>
            </a:r>
            <a:r>
              <a:rPr lang="en-US" altLang="zh-CN" sz="2800" dirty="0"/>
              <a:t>File</a:t>
            </a:r>
            <a:r>
              <a:rPr lang="zh-CN" altLang="en-US" sz="2800" dirty="0"/>
              <a:t>菜单点</a:t>
            </a:r>
            <a:r>
              <a:rPr lang="en-US" altLang="zh-CN" sz="2800" dirty="0"/>
              <a:t>Source File</a:t>
            </a:r>
            <a:r>
              <a:rPr lang="zh-CN" altLang="en-US" sz="2800" dirty="0"/>
              <a:t>子菜单）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30084"/>
            <a:ext cx="7092280" cy="42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64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2775" y="126876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单击这个中括号：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44" y="1019120"/>
            <a:ext cx="1000983" cy="960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55" y="2204864"/>
            <a:ext cx="4148231" cy="44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71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单击</a:t>
            </a:r>
            <a:r>
              <a:rPr lang="zh-CN" altLang="en-US" sz="3200" dirty="0" smtClean="0">
                <a:solidFill>
                  <a:schemeClr val="tx1"/>
                </a:solidFill>
              </a:rPr>
              <a:t>这个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选择</a:t>
            </a:r>
            <a:r>
              <a:rPr lang="en-US" altLang="zh-CN" sz="3200" dirty="0">
                <a:solidFill>
                  <a:schemeClr val="tx1"/>
                </a:solidFill>
              </a:rPr>
              <a:t>silver</a:t>
            </a:r>
            <a:r>
              <a:rPr lang="zh-CN" altLang="en-US" sz="3200" dirty="0">
                <a:solidFill>
                  <a:schemeClr val="tx1"/>
                </a:solidFill>
              </a:rPr>
              <a:t>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25538"/>
            <a:ext cx="2016224" cy="806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2492896"/>
            <a:ext cx="1695822" cy="4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0017" y="932340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然后基本就差不多了，保存这个预设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单击这个</a:t>
            </a:r>
            <a:r>
              <a:rPr lang="zh-CN" altLang="en-US" sz="3200" dirty="0" smtClean="0">
                <a:solidFill>
                  <a:schemeClr val="tx1"/>
                </a:solidFill>
              </a:rPr>
              <a:t>按钮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en-US" altLang="zh-CN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出来这个界面：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56792"/>
            <a:ext cx="1224136" cy="1415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448508"/>
            <a:ext cx="4824536" cy="27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60350"/>
            <a:ext cx="8153400" cy="838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Dev C++</a:t>
            </a:r>
            <a:r>
              <a:rPr lang="zh-CN" altLang="en-US" dirty="0" smtClean="0"/>
              <a:t>的开启效果</a:t>
            </a:r>
            <a:endParaRPr lang="zh-CN" altLang="en-US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1125538"/>
            <a:ext cx="8280400" cy="172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你随便输入什么都</a:t>
            </a:r>
            <a:r>
              <a:rPr lang="zh-CN" altLang="en-US" sz="3200" dirty="0" smtClean="0">
                <a:solidFill>
                  <a:schemeClr val="tx1"/>
                </a:solidFill>
              </a:rPr>
              <a:t>可以。</a:t>
            </a:r>
            <a:r>
              <a:rPr lang="zh-CN" altLang="en-US" sz="3200" dirty="0">
                <a:solidFill>
                  <a:schemeClr val="tx1"/>
                </a:solidFill>
              </a:rPr>
              <a:t>然后下次要用这个预设就这样（我起的名字是</a:t>
            </a:r>
            <a:r>
              <a:rPr lang="en-US" altLang="zh-CN" sz="3200" dirty="0">
                <a:solidFill>
                  <a:schemeClr val="tx1"/>
                </a:solidFill>
              </a:rPr>
              <a:t>MY_GSS</a:t>
            </a:r>
            <a:r>
              <a:rPr lang="zh-CN" altLang="en-US" sz="3200" dirty="0">
                <a:solidFill>
                  <a:schemeClr val="tx1"/>
                </a:solidFill>
              </a:rPr>
              <a:t>）：</a:t>
            </a:r>
            <a:endParaRPr lang="zh-CN" altLang="en-US" sz="32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AutoShape 2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kAAAANgCAIAAAD7+jNhAAAgAElEQVR4nOzdf4ykaULY91eGOLPH7swaY4gxUjAmjtbGd7QnM9J0YmFvsDGbANEeWYkGnIFhixOtmFM2cGtGx2y40U2cTDR9pGEx21htow3o5hqbO6Z8AoYwa2mIlL3exett+Vyil1kCA76TurldMjkfy5s/3vrxvm+9VfVW1Vvd9Tz9+egRmqkfbz31VtWw9b3nfStJAQAAls8777zz+c9//vOf//zbb7/92c9+9rOf/eybb7651/N/AfX0PzVvvvlm9lF6++23sw/XO++8c9wfdKgrOe4JAAAAVMgHrHzDymcsoI7sg9OvVwIWIRKwAACAJVXZsPoZC6ip/9lRrwhXN2B9xVd89UMPfe3DD//lRx75T8eOv/zQQ1/7FV/x1cc7aQAA4CR45513+g2rn7HyJQuoo//Z6X+asg/XcX/EYQrdgHX69Nd927c9/4EP/OKHPvTLV6/+6tWrv3r16q9cvfrLufGrV6/+6j/4B59473t/+syZv3a8kwYAAE6IUsPKZyygvvyHSL0iRN2A9WVf9u5nn/35O3de/83fvPepT9371Kd+75VX/p/XXnvztdfuvfrqG6+99juf+tTvvvzy7/7Lf/lvfuzHPvblX/6e4500AABworzT83lgVv3P0XF/oFmUZIQjnsPLL788fPnLL78850y6d/6zf/brPvjBf/Inf/Inb7/9R//+33/hlVd+a2/v3he+8IU//MM/3Nv7tw8ePHjllf27d//NF77whQ996MU/9+fePc9DlnU2VpPVjU7p0nYrabVrbqHdqtgAAAAQo3eA6R33B5ejUFmIjjhgvfzyy//Bf3iq1LAqL5xW92k8+uhf+YEf+MiDB//fP/rpf/4bv/Gv7t373X/xL379rbfeeu21f/2Lv/grn/rU66+/3vm1X/uNTud3/t5/t/mlXzp8COFQQ+psrNaMSs0HrHYrmaFodTZW84Gy9qNPnlzTmyzNtXqzlTthtj0DAAAALK8xa6+OOGClQ7mqkXqV9gPWw6cf+2+/40Nvv/3//v33P/+TP/UL+/tvPv/8z/7+7/+7j978pX94/WP/09X/4/Dw8M03f2fzJz/+zd/2E6cfnT9gdTZWh8NL/sLZAlYWdlqtWZZkFafUbjVQnEobabeaikdj15xV7oR59gwAAACwvMasvTr6gJXmolVT9SrtB6yHTj/2+H/17Oc///mP7Xzy9+7/u82f+oUf/bF/9Pu//wc/9/Mf/8Fnf/bx/2bzX/3r/YODz/3tJ2/89f/yJ961vAFr1AV1DE2pco5TaLcmJLDOxuqo68dc1d30xJlV7gRHWwIAAEBkli1gpb2G1VS9SvsB60+f+Stfe+GH/+HmL/3Pm5/47r//j7/6b/zvj3/HT/8vP3Hrf33+1rd8389+zTd+9L3fv/39z/78f/wN21+1+hN/erqA1W4lqxsb3QPpVjc6haPqVjc63U5UvLCQaAZX5R4jd/ukfFxcMwGrHNTyD1U47nHkQZATJjFzwMofQTjyZgIWAAAALNSoY/f6R/Ad2TRGXRhbwPqiP/N1j3z9sw99/ZV3nfvfHnn8F85868unn3jp4W/8pYe/8dbpb/71R7/1U6e/+dcf+bu3zzzx62f+xk998ZcOn8R9fMDqZZZB6cm1ocEfK1dg5bfcv0FhcdPwiZ2aDlhVcyget1iRkRYYsIpTHPEoAhYAAACcBMsWsBZ4COGfOv3VD339Dzz0t7ce+jvbD33DxsPf/n+e/t7fPv09++/61k888p2/efp73zj9PW+c/t43Hn7vr33Jf/6hL/7ylaHtTFqB1SldWjtgFRdaDZZn5R9tikMI+5sbvr4yYJVXjBXXkfUXY/VbW8X142YxvIBszFXVRj6MgAUAAAAnwaiAdcQLwTKLPYn7n/ozX/PIt/3M6fV/e/qZzzz89KuPvP/3Tr//906//3ce+q9fePj7PnX6/b97+n+4f/r9v/vwWvtdq8988Z//60PbGao/g1Iyd8CamGEWdA6s/lZGbC67ePTJvibOooEVWAIWAAAAnHBjVmAdscpc1UjD6j6ZL/6P/trp7/ro6R/6rdMfPDj9wYPTP3r4JU/feejJrYee/JmH3vsz73rqn57+kT946L3/+KFv+fGH/ov3f9GXfs3whjobqyOO6psvYJWPFhy+sLOxuoBDCAvHJVbOIXs2rdbok9WXZ1b+FcLZz4HVyS/YGuzRwuYFLAAAADgJjv0kXPmZVIaql19+ec759M6B9WX/yenv/LnTH3jj9HOfe+TZN09fOXz4R+4//MO//dC3b3/J+v/98Afunf7Rg4c/cO9d39N+19/84S/6yuFDCNO0ePRb8WzrwwGrdx7ywUncixfmT+KeO2V5MTD1HmqjsRVYI4/cq5xDqdpN3CnlWzZxEvfRZ5IXsAAAAIA49A4h/NK/+NA3/I8Pf/fOl/y9f/7Qt3zk4e+/c/rZ3z79gTfe9R0//8h/v3v6A2+c/sAbpz/w2w9/3y8//E0/9sVf9Z8d76QBAAAAODl6K7D+/Hse+lvPnvqGHzr1ty6/61s/8vB3fvSR77r5yHfdfOS7d7p/yMbazz3y7S8IWAAAAAAcmW7A+qq/9Ff/wsrf/cqVb/rKlW/6yq//O2PGX1j5pq/6S3/1eCcNAAAAwMlxDCf0AgAAAID6BCwAAAAAlpqABQAAAMBSE7AAAAAAWGoCFgAAAABLTcACAAAAYKkJWAAAAAAsNQELAAAAgKVWO2B1blxILtzopGnabiWt9gKnlNNudR9z8OjLqT/RRi35s17y6QXsCD9itRzhfKZ6Uy3mYze3ZXv5AAAAYjAqYHVuXEgGLtzoNB+wig9Ruc0mA1a7Ne6R5jTXN+l2qzyn7tM9ikJUeBWm2zNHFLBqvE+WxuBNNtd8GywgnRsXhucw7WehmfmU3uelt88s7/kjClidGxeKz3/ogqFpLfW7FAAAIETjAtaIL2FNBqwJG6r4glrjXtUb6t+rc+NC418v5/smXS5Ysz3H2XRuXOjNfOFBarbndQR7o/GHmPMz0lwB6dy4cOFC8clVfhbG74GG5lP4lGRdcvD3WT5CAhYAAMCJcTICVq7SLMac36SLBeso+1Vx1yw4CAhYR3P3gezVLWyu+rNwJAGrUEjbraTVauVT2vRvPQELAADgxKgdsAYX5L+eDY5Fmv6L5KhvgcXDsAaHELba+asu3JjmsYaP0hs9/9wha7lv10mr3W4Nble6Y7uVXLhxo1W622zzG+yXwh4qTzX35T1373Zryj1TGbDGPd+qiVZMb+jCG7O+dhXvk/xxccUnP34OncLGqt5UVS/uDIYTRtUOHHn54O4Vb8Yp9F7cQugZ/izk90CrdWF4WdQCPvLtVtJqV7zVC//ODN41lS9o8YqKPdncZ2RMwBreIf3dlfsczfoSAgAAkKl1DqziN//+17P81+IZ1rAUz200nCOyvxQC1mwP1N/WcDsYnn/nRiu3RiT3oJXzKmx9cNt5vtrnnmDpy3xxqvkrL1y4MFS16j/w8CGEY59vf7eMnV7VXpp9BdZw5BmklUF1qjGHioBVunTOd3V/I+VKVVWQxlxe2sMzqd45lZ+FYloql5imPvKFF6bVzr37Ss2nP8vyZ2rEvw8j9mRzn5FkyPh3ftW/G6MqOgAAADXMsQJr6ITVM3wtLH+fK325LJzEfb6A1X/I/HfPEfMfWvZSfNCKb8Cl77EzLNzpPURlYamcau/aduvCjU671b1o2ofOfzkf0SbKz3doqpXTa+z8ZeNX6uVX2NSYw8SANe+7uj+33JRH7cBRlxeC0axTKG6+ek8M6kplwstPo5GPfP/D0X+jdv8wmN7IKjq8lKw407Fv0fk/I9X/GFbvkIoaV70dAAAAapsvYM11AppjCFi9jVbmg/6khr9LH0HA6j5G4ZHy35Orz1tU/FrenuGRK2c7MWDlDjQcNb2jD1h15lAnYDVwWqWJAasqx1SsRxpMdPpYNBRXKvZixWq6/jzKx/tVPJEZ9A4dLCzyKi0DbCRg5QPZ/J+R0QGrYmsCFgAAQPPmOQdW6XCemQ8nystvMxeT5gxYnfwPD+a/9Q7NP/eNtDM40VLpQfN3bN8of7GeMWBlx0ldyN+3eDjV8K7u5H5iLvvzTMcuTgpYw8dnlV+UyukN76UmA1Y2i9zxmvXmkLvDiNd3znd1fyNjDyEcdeDb4PLui3pjKLZNMYWhOXQXJVV8Forb79y4cKHVGrwxmvrI97bVahWedf7v4wPWqH8fRu7Jpj4jY/4xrHzX5Q4hLExXvwIAAJjRfCdxHzrWbhqlM8sMHwt24caNiu/X3btNdxrmwoMVvqiXLxxcdKHVGlnNBrca82V7ph2Sv2t5uVD1/HP7ZbZDFycGrLS4nGd4BdO46eUvm+m1q3if5HJFKUPVnkPh9R1MrDNqO9MpBay0egeOvHxw98HVU05l+IRLhdVWQ1st7IGKINTIR37wlEp5tGLV4ajPVOW/D8UrCptv5jMy6h/Dyh1SXIHVcg53AACABowKWDCJI6Li1cyRlCedTwgAAEBjBCxmNONyFpaf8NIM+xEAAKAxAhbT6x6t5bt5hLLX1kvbBAELAACgMQIWAAAAAEst+RwAAAAALLHkEAAAAACWmEMIqWV7e/u4pzC1EOccELu3xA5hOXlnQsn29vZx/+c3ADCLJE3T454DAci+Ah33LKYT4pwDYveW2CEsJ+9MKBGwACBQg4Dlf5VijPxXoFDeKiHOOSB2b4kdwnKq887cgRPjUMACgGAVAtah/6fOCKWvQIchvFVCnHNA7N4SO4TlVOedubOzcw9OAAELAIImYMXg6tWrf/RHf7TQhwjxy3mIcz6Cl7Ipdm9JiDtkeSz0pQl3440QsKBPwAKAoE0dsNbX1x+rkuRMfNQ5N7K+vp5MY+aNTHwijTyp973vfe8ZMtUcJn6Dmv9VC/HL+VRzXoY39uHYl7L0jj322c78ltiuYUEbGf9JqbPNMdOb9v22UtTf22OuWlqV/5xOvCqvkQw0akctW8Aq7ZPZHvd973tfgx9VAYsTQsACgKBNHbCSJEnT9MEI+/v7jz322ORHnW8j2d3TB5fX19dHbWR9fT19cDk9GPlf9tlGKrewvr4+5o6NP6nsgd56663Pfe5zn/vc597qeeONN97znvfUeeiJ36Dmf9WiD1jL8MY+HPtSjt/40c92noB1OKkWLWgjY3Zv/Xo1auNT7ZCVlZX0+hPp1QsPnlnJRv8fnJWVlbXbj+fHmH+L6tf8kbuyiY2U3kv7+/v9G4+5Km/+xpQkyf7ddJ6Nj3pZx99rhpknSXL3frq1mz5zq3rCY+6Y//Nv/dZv3blzR8CC+gQsAAjaLAEr+xJS6fbt2zW/Oc+zkSRJ+nFq1EaSJEl3x33pyjZSuYU6X/n6siUS/SeV/XWqJ5UkSZarnn766VdfffXpp59+44033njjjU9+8pMNBqw5X7WZa8W0HbC+iROYNmAd+xv7cFLAGrPxo5/tPAFrhjzUyEaWK2BtraWbT6ZXH08vXygFrGd21y7vXnpmd2397hPjA1aSJOmLk8f4j+H8Gym9l27fvp0PWKOuypszYCVJcrCf3ro8e8CqfGXrvCFrzrxUCbN6tfbig/r/QiZJkn7wg/mNZPUqu3D8UxOwICNgAUDQmgxYe3t7839zrrORiQFrb29v5oCV3bdmwFpZWTl49NTBo6eyw3xWVlYePH7h4NFTp06dqv+kkiTJitWrPdMeVDhPwKr5qk315bxvfX093b28iIZV54vlVHMe3kWnimZ7Y0+7kToBa2tra220/SYCVp13xWxviZnz0AzbGb7XcgWsnfX0xUvp5pPZUqx8wNrcv7x1//Lm/uWre5fW7z4xvhzVXD81el82sJH+e2l3d3d3d7cyYA1flTdPwEqS5GA/3bs1e8CqfHFrvidrzjxJkoN0fy+9tbl/OZk+YGWhKv3BH0x/8AeTJPmVX/mV7BXpXjj21anzzhSwOCEELAAIWmMBa29vb4aAdenSpez/9v8wT8Day8kC1t2dWgFr5vNhZQHrweXLWcPq//nUqVP1n1SSJP16lS3CSnoHFZaMOqiwfsCabYcfzlQrkiRJdy+nt8d9/Z5ZnS+WU825tIvW19evX7++uXd/c+/+1bv7169fP3Xq1MRZVW/k/t3N+3ev7t+us5E6AWttbW13/8HtvYPS2Lp90EjAqvlZnuEtcRhOwJrtBtMFrFvr6a1n0p1L6dZaujn4mKysrOwcbN5+sLVzsLm5f/mZ3bWJ5ej+/f0R4/79+/u3bt2aGLDSW1fzhzTuXXrsyZ0L+cMYn3jxwsRpHEvA6teru1szBqya78lRr2b9gJXVq2xJ3VQBKx+q0iTJGlb+wteS5MXR/3+qzjtTwOKEELAAIGjNBKx+NqrTnjJzbmQ4YO0V1Q9Y3RvPdD6sfrTKulX/D6dOnbp161bNJ5UkSZauzp07d/DomXPnziVJcu7cucO/+Q1nzpx5I2fUQYWzrcCqv8MPp68V/XqVBaw6izgmmvaL5VRzzu+iU6dOXb9+fWf/4Nb9g539+5t796/vHdTJTxUbOdi7dbC3c3938/7d6wd3J26kZsDKclU2ru7cz8alzf35A1b9d8W0b4n6mWDMdubcyHKtwHrxUrqTNaz19MVL+YB1+8HWXnrr9oOtrfuXL+9eGvOpGVUh72ftan9/b2+vVsC6u5k/pDELWPnDGCcGrCxOZTY3N/MBa9RVebMFrDr1qs7G53lPzh+w6vzbmCTJIGD1R7FejdpInXdmPmDduXK29I/22va9e9tr5Uuy25290rtfdou17VHlYLDdtStXznZvN7jw7JUra2ev3Bl54Wh3rpwd97iF6Y2dYemGg6c2zuBZ5bY7cUpXzo7e/p0rZyc/nSqF12jCbuvddqYHCpmABQBBayBg5bNRrfZ0sJvkFqrk1wTNELD2RkhqB6zMzOfDyjes/PKr+k8qSZJs4VUWsLKGdfDomcMfefbMmTNPP/10dlasp59+ev6ANdsOP5zhhOi9elUYu5ezIwonflsrPfQRBIX8Ljp16tTO/sHd+wd7Bwd37x/s7N/f2jt4cutW/YDV3cjB3t2D/b2D+3cP9nfu724d7D55q5mAtXX74NLmfmmsPLM3MWDld/ucn+Wpdu90cWh0kZxzI8sTsJIqE6+q3M5wwOqnq729vd3d3boBK3dIYxaw8ocxTgxYcz6d8f+IVd4lqVevJm48M8MbcuLGS2t7RwWsND1I061R88//2uBww+rXqz/+4z9+++23KzdS551ZClhr2/fu3dteO3sl99fBH+7d217L+sj22tmzg2vHRpPeXe5120n3IfoXDu5feeFo22vJ2UEQG3Or7i0Gf5p8w0ntbHutcnq1ptTdvbXcmfj8+jdcG+zkGtuvu91AfOITn5h4oYAFAEE7joC1t5k1rLk20lDASu8n6X6SzHE+rMqAVVp+VWcFVj9gHf7Is9n/zQLWxz/+8f4Bhg2uwJpqhx/OtgIri1Zbg+9v+YzVL1njH3TmmjDtnJPi4qlb+wd7BwcHDx7sHTy4tX+wtT9dwOpu5GBv7+D+wYODvQf3bx00GbBmPgdWqSysr68/MUKSJALWVBvfPo5f6ix9tEvpKvtD3YCVO6QxC1j5wxjHB6z5TXznlx69fr0av/G8qd6NNWee7r2Y3nom3XxybMDaStORp+pPkuTTn/70nTt3PvaxjyWlFVhJkvb+dX377bf/4A/+oJGA1VMuLIWKknWe7bVsiVR24+0xi6Uqr6t/4Ujd3jRFwKpfbba3x99sRFaqOaVsj3Vfvv5TrlgYVVz7Nn7nDAJW/uUbbKF87/IkK285uDB349x6urP5sFlrmgvx+uuvP/XUUy+88EL+whdeeOGpp556/fXX+5cIWAAQtHkDVikb1Q1Yu5ezhlVaDTTDObDGqBWw9isCVimEjdnImEMI6z+ppHcI4ZkzZ86dO5elqyxj9ddeZUu0ZghYNc/N3Ddqn8/w5TxJknQryQJW/5LuhcUFWaMeccyXyTpfL6eaczJ2BdbmjCuwdvMrsDYbClgTjX+z7W89mu3z7M9jxkkOWLPdYHkCVr9e1QxY2Xmv8uPJnQv58fjVlfEbmdP4d/793fT+bpr/l6R+vRq/8byp3o01Z57Vq+xXJmcOWFm9+vEf//FkeQJW9pfttbNX7ty5cjZbh9VNT+VDEM9euXPvzpWzw0mj/oWj9LNUjSaV70A1HmF7beLhdXeurK2tnS1tsWJKVTskvw7t3r17pYMGy09n+hVYg8MQ8wck3rlytviaFrY76pbb2/0+dTafx+4U/zT2gY5GqWEN16t7AhYABG6ugDW87mmKgHX7iaxhzbiRbPHU/SQrUOl+ku71xm5v3K0VsC5fvtwPWJUrueoErINHTyVJkj+J+61bt+qvwMofQlhagdWvV7MdQpgkSZqmw+f2Gra/v99swDrsNaxkaOnEoGENXZt/xDFfI+t8t5xqzknFObDu39ofnANrfX19lnNg3d/NnwNr4kYW/SuExxWwDp0Dq2h9fX2lqP9BGHPVsGTs/6JQP2Ct7aRPbu7nx97eSn7s7Dw2ZiOVoXziVXkTA9berW7DmrZejd9432xvyIkzbzBgJaVTueeOIjyGgDVYgXWnf8s6K7Dya3TmX4FVKEO1D4abWIPqnVSrewBhb5vdWdeeUnH3Fp/1HAFrcPaw3CyH81nVA424Zb6/De6cu3H3wrEPdGT6DauyXt0TsAAgcE0GrOxMvVMErF7Dyq9UqruR3tF/WYFav3SpPy5fvpzeTbIxIWDtJ3d3kuxoqfz5sEomBqysWHW/WfX+Wv9JJUny6quvvvLKK/1zYCVJ0j8H1sc//vFXe2YLWPWX7Yx6modzrC6p3GYytDhr1IOO7wXjH3qqOSfF04Rl+Wlz9/713ftX7+6vr6+nu+svrk+YcPVG7t+9fv/21f1bdTay6F8hzN6l/T8f2SGE+XvNlodm2M7wvZYnYK2srKzfSi/tpGs7D9ZefJD/NbqVlZU0fTw/xrxhku6vEFYsvJoqYN3eT6/eTi/fTp+5la7fSrOAlaZrafpkmj6Rpo/v7T0zfhr5UJ6v4WOuyhu/jHTvVrdYZUuxpqpX4zeemec9eTQBKyn+5mBlwzrKgJUrV3cKd7hzb4TC1gan2SomkfI5sGqdiOrevWnO5TTxDOnjTq8+vK3eLXPH7tWcUmGJ1+QVWNkD3blyduz+qF6BNfrplFdgDd+ysBSr+gXubuSYVl0NyxpWZb26J2ABQOBmD1jD9apOezocPsN3bh1WzY0kuaP/Ll++fL2n0LBuJ+ntce3psHh24XwRK63kGr+RU6dOZWtqsj2T/TW//Grik0qS5JVXXvnkJz+ZBawzZ870WtiZbAVWtvxq5oCVFY2JRv06WGaqL+d15EvKGDVzxqj7zhCw+i/cqaIX15OJ+Wn+jSz6VwjzjzvnZ3m2t8TMeWiG7Qzfa3zIqDm3UdObaoesrKzkg9GlnUGLWVlZSdMn8/FoqrfczAFrczfdvJtev5tevd0PWM+k6XqarqXpExMDVj6U52v4mKvyJp7E/e5W2h+3Lk9RryZufM7X/QgCVqle9X9z8LWkfCr3pgJWfjHN4JTmeWvbg5U5a9v3BiuPRlabwoF0/dKRv7R/18oLR+rNrBjIkuISoMLKr6FZDW5ZPNyv3g8gDm+2YkoVkz57tnzKqOqDDe/dG/Fbh6P2RHab/gKxO8OrwkY8UMUtq175Ub93WHn3Y/H6669X1qt7AhYABG7GgFX5jXfGgNVrWLu7u5cuXZo2YK1fupQPWNkN1i9dqhOwKjfYX8/VX8lVfyPZnsmf/arOk0qS5D09Z86cec973pMkyVtvvVVafpVFrhkC1lRGPbupvpwvianmPPHlS5JkYn6afyOL/hXCytnO9lme+S0xcymYfyNLFbDywejy7VLAWs/HozEfzP6LOLz2qv9S1g1Yd9Ot3XRrN93c7Qes62l6NU3X0/TJmgGr/+ZJhgLW8FV5dX6JYrZ6VWfjla9vzffk0a3AyoWqj3zkI9m/2K/lLmx6BRZESMACgKA1ELB2c+p/c86OIBuMXsM63oCVrecqreSaNmDNs2f6m3rrrbf6C6+efvrpV155ZeZzYG1ubtZZgTX8O195U305XxJTzbnOy5flpzoBa+aNLPpXCKed7Zi7z/yWmLkQzb+RhR5KNtUOWVlZyQejzbulgHU1H4/Gl6O9vd1bk0wMWJdvp+sv7vfH41fv7uw8trf3TH+8+OLa8QasbFMz1KuaG698feu8IScErM0nHzyzcnvtLyZJktWrJ7ZWkiTJ6tXjV+8mSZKmj9+9O/JMZ0mS9M/g3q9XP/RDP5QkyUc/+tEkV6/a7baABeMJWAAQtFkC1t7e3pjD0Gpmmux/Pd69XhhJktTZSNI7fVV2Bqv1nieeeGJra2tra+uJJ57Irn3xeu2AtT/YWmk79TfSyJ457J0V65NDfvInf3KGgJXFqYnSdNzXwplrxTGaas41X77xS9Xm30hTR4PWDFjzvGNnfkvME4nm3MhCT+Y9bcC6fDu9eju9fre79KkYsK6n6VaaXk/TZ9J0QjmqaczM599IkiRZnOq/eZJcwBp1VV7NHwqc+Fwq1f8VwpoX1tx4/R075nnNvxEBC/oELAAI2iwB67Gxpvp2Mfwf3zU3Mv+3gmk3WGcLTe2ZJHdQYUnlRiaePmb+HXUSAtb8L9/8G6n/ZfjYZxtrwBq1/Tp3mer9NuoDONu/P8dr/qdT/6WZQbgbb4SABX0CFgAEbeqAxRI6gm9Q0QesJbH8X4b77N6SEHfI8gi3MS3/Z1bAgj4BCwCCJmBRS4hfzkOcc0Ds3hI7hOUkYEGfgAUAQROwqCXEL+chzjkgdm+JHcJyqhmw4ISo/AgAAEEQsKglxC/nIc45IHZviR3CcvLOhBIfAQAIVM4eEFAAACAASURBVCFg1TxXMSdQ6StQEG+VEOccELu3xA5hOXlnQomPAAAEahCwYIz8V6BQhDjngNi9JXYIy8k7E0oELAAIVDLqF+gBACA+x/2f3wDALJL0pNre3j7uKQAA8VBGAAAW5+QeQrjtqAoAoDkCFgDA4hRO4n6i/sfD7eJ5bSuf+3H/1jMAEIZDAQsAYJEKAevwJP2313aNXxbf2dm5B5CTfVM97lkAy0XAAgBYNAHr8FDAAmoTsIBhAhYAwKLNErDW19cfq5Lk1Hns9fX1ZJLF3V3AAmYgYAHDBCwAgEWbJWAlSZKm6YMR9vf3H3vssVqPnSTpwe10/8X01srwuHt5QoHq3z1Zu5ps3U+u3k2e2UnWru5vPVbn7gIWMAMBCxgmYAEALNqMAWt/f/920X7P7du3awaslZ67l5PhsXVpcsDKklkpYO3u7u7v70+8u4AFzEDAAoYJWAAAizZjwBrWb1g1A9bKysqFW0k2Tp06NVvAyh6xFLCyoCZgAYsgYAHDBCwAgEVr5iTuMwes6+l1AQsIiIAFDBOwAAAWbYqAVXnS9O5WpglY6+vr2ZGD+YCVCSVgba+dvXJn3H/Ibq9lu2dte+x/7145myRnr9T8j+Oa27x37969O1fO1rgVMAMBCxgmYAEALNoUAStJkt39B7f3DrKxdftghoC1vr7eP3KwH7AqjyVc3oBVOw/VuN32Wu2AVXubve3emWrDwL1PfOITEy8UsOCkqfkvw/j/iAIAYE7TBaysW23dPri6c//S5v4MAau/8Gp4ZAFrZ33ZA1apX925cra7Gm1tba24QKocm3prqHK32l47e6V/8aA5DW5ZzlXlbeYe/mz+KouwYEqvv/76U0899cILL+QvfOGFF5566qnXX3+9f4mABSdK/X8Zxv9HFAAAc5olYF3duT9nwBqzAmv5A1ZhcdOdK2d7S6i218rHA14pFaVBjdpe69aq7XzzGtxiezsXuPoPNrTN/PXlW069tgsofVMd/o56T8CCk6fmvwzj/yMKAIA5TRewtm4fXNrcz8bKM3uznQOrf8ar4XNg9evV1AErq1dHHrDuXDmby0blZlSITcXA1FsgVbxL7zaDZVX5ZVnD27xXWNUlYMH8+t9UK7+j3hOw4ESq8y/D+P+IAgBgTtMFrEZO4p4pBayd9SRfr6YOWLlxpIcQ5lZg3blydsIKrIqctb2WO0qwuwIrt82JK7BqPhxQX/ZNtfI76j0BC06qif8yjP+PKAAA5jRFwBq3lVkD1vCRg1MFrL2e20OO7CTug9VSZ892Fz3lF1DllkblFkt1q9X2WpKcPbtWul3plkmvalVss3DDfOpyEneYx+uvv175HfWegAUn2Ph/GSr/QwIAgKbMErAql2JNG7AOc8cSDteraQPW3t7ebs5iA9aoPLS9lizJUXuWX8HCCFjAMAELAGDRZgxYaZo+KNrvqR+wkiTZ23ps6/ql4XpVM2ANL7zKbG5uLjRgFVX8iiAQKwELGCZgAQAs2owBq/KovX48qh+w7l5Otq5f2rqUDI/LT0wOWPPcvbmABZwgAhYwTMACAFi0GQPWY2ONL0f57Uy0uLsLWMAMBCxgmIAFALBozZzEPUQCFjADAQsYJmABACyagHV4KGABtQlYwDABCwBg0QSsw8OxAQsAYKLK/5AAAKApAtbh4cl77gBA4/yHBADA4hQC1vb29sn5b69SwDpRzx0AaJz/kAAAWJxBwDpp8gELAGBOAhYAwOIk2wAANOG4/7sOACBayaeX23Hvn6gc94t51I57fwMAAADNSD796U+ny0qDaNYyv9aN8+YBAACAaCx7wGKUGV7sTy/xa9242XYRAAAAsISWPWAd9/4pWJ75CFgTLc+LBQAAAMxJwJrC8sxHwJpoeV4sAAAAYE4C1hSWZz4C1kTL82IBAAAAcxoTsNqtpO/CjU69bNC5caH+jUNrEMszn6YDVvZa91+4zo1W74/dd0GrXb59/lUu/XW06rdHzbsXb9ZuDc2qYHleLAAAAGBO4wNWtxc0WqWqHyKIBrE881lAwOrGoM6NC0nrxo3WjRuD12Zw7YgXbvzrWHlt/sJpA1bnxoUkabWGZlWwPC8WAAAAMKdaAWuKJTbTmS1g7X74XG9l2LkP7x4eHh7evNj700KNmM/Ni4OlauPn0dg8Fxewun9LSn9fqoA1alYFAhYAAABEY9qA1W4lF1qtC92+0blxoRduei0hd6/Btf3QkL8od4jiiBBR0SB2P3wuSS7eHPz1wzcPlyBg9R/95sUkP78xt1zETCbfa/Rr3X8N2q0LNzpp58aF3CV1A1a7lVy4caOVO+609Cpnt6y8cMR7pnfJhfyasOpZTXrzAAAAAGGa9hDCdivJH1mWP/AslzAKf+glkYojEaddgbX74XOVdWh5AtboOQ7fsvmZTL7X6Nd6TAyaKmD13hODd8fIEjruwu57ZrCVzo0LiYAFAAAAJ1LNk7jnF+PkF8sMCkIvJ/RukFuc1d1A8fZVHWRSgxjZhgZhaHA4X/eGg+MNL94c/uvwBUM3yKkVsPKzLG/s5sXk3Idvdi/s3ae0gKv3593+zT48nL2WOGBN36rGv2cGj+MQQgAAADihah5CWHXh5IBV7AuNBKzqBUzDK5t6l9y8WAhRpb/m73jz4rkP7w7doGDKgDW08SyvZZftfvhc90+VAevmxUJRW7aAVQhLuVd2/oA19J4RsAAAAODEmyNglQ8hLCWM/MGGg84x1yGENVZg5ZZgnfvw7lD+qfrrwMWb1bmop3bAGjx0YePFW/ZaWVXAKqS6igMPjztgjTqUdL6AVfGecQghAAAAMFfAyh/zVfWLcvkjwgaBo3BB9+91T+I+6RxYg+sLBShLSf07Dv46Ynul2/dNdw6sio3nb1m1UCucgFV4dasXSQ3+nHuVJ1xY8Z5p908J7yTuAAAAcEKNCVizmZAVplLRIEq/8lf6FcJ+6hkcoNe/4bmqVVI3L45Yb1V5tGLNXyHsTW9447lLCq2td5fB9Ut+CGEABCwAAACIRtMBa8JBgdOpbhD5Q/MGp24fhKskSZJzFy8OClXuNOpD53gvbO3izYob5IwOWOUJVUy1dwjhxYvnyg/Q38DFi8PHQh7VSdyT8tF7+WsELAAAAOD4NBewugd/NZevlq9BHM98qo5zbDpgRWjZ3jwAAADAzBo/hLBJy9YgjmU+lUc5ClgTLdubBwAAAJiZgDWFI5xP+eDDRmayzK9145btzQMAAADMTMCawvLMR8CaaHleLAAAAGBOAtYUlmc+AtZEy/NiAQAAAHNa9oDFPEov9qeX+LVu3HHvewAAAKABAQQs5vHpkx2wAAAAgNAJWPETsAAAAICgCVjxE7AAAACAoAlY8RsfsKY+W9piHOP+AQAAAJacgBU/AQsAAAAImoAVPwELAAAACJqAFT8BCwAAAAiagBW/2ALWXit5Lll9qdPArtlrJc8l2WjtzbiN9k6S7LQbmMxxqJh8g7sXAAAAGiJgxa/ZgLV77XySJMnFmw1Uq5zCjD+zsfr8RidN07Tdem514zPF59N8YWm34gtYe63kudbEaQlYAAAABEHAil9zAevmxSQ5f+3axUUHrL1WkgWsz2ys1qgwc1umgNXUU545YE3rMxurw5ERAAAAGiVgxa+pgHXzYpatbh5FwMqqSr0KM7elCVgNHx15JAEr28gcOxAAAAAmErDi1/Q5sBYZsD6zsdo7KVV+dJvO6FNWtXeS1Zc6WUlJnkuG2k1n4/mhreXuPRywSmWnHHpyM0meG33VNG2o89LqiAw0cvLZXUpPuXhh1VMeNfmxZwQrbLZ7gGf5WgceAgAAsCACVvxCClhpmqZp56XVLIV0XlqtakAjetOgxbRbhZjSbk1oSdMFrM5Lq/lANvqqzsbzdRtWeydJqg/EGz358WusRlw7ZvL5R6zavcXnNdSwuvFxCU8HBgAAQPgErPgFF7Cy5VTpyAPcpu9Nw7Vl9g2Wb5y7qrPx/PBap4nH8WULrKpvNm7ye61xB+5VP/SYyY+8TVamhi4Zndsm7G0AAACYmoAVv4ACVu4YwPwotZLpAlaN0zxNs8GhmlNqW0OTr3UOr1ErsCZMPnfEZfnwvcqANW7yg8uqAtbkl8AKLAAAABZHwIpfQAErTdNcHOlsPF+5wmj6gHVEK7DmOhl85Tmwakw+TdNuPKqx+GthK7AaPP08AAAADBGw4hdgwMriyKgeNOU514fjTo0N5s8VVTzBVj4q9U6vPuL0WFMbzkCTJ9995PLRi8PVadLk+zepdQ6s0t72K4QAAAAskoAVv6YC1u6180nJ+Wu7jQesweqefsnqqjjAcMRxguWFRcUfN+yHnjEbLBwPuNMunk5+cNXqS53SmebLPwI47SF1n9lYLSWwEZMvPdBw5MrfoHxK+6rJj90bxWvL+7byfFgAAADQGAErfk2vwFqIY9w/AAAAwJITsOInYAEAAABBE7DiJ2ABAAAAQROw4idgAQAAAEETsOInYAEAAABBE7DiJ2ABAAAAQROw4idgAQAAAEETsOInYC2dditptY/xwVc3Osf16AAAADADASt+AtZCtFtJMlMJardmu19jOhuryTEGNAAAAJiagBW/BgPWzYtJz/lru82kq0x50u1WMnUfareSIwwzMwaspvPV5B2V3aI1dJmEBQAAQDAErPg1FbB2r51PLt4c/LnRhlWac2djdeqA1Q01S51lGl99VWNHVQUsq7AAAAAIioAVv4UcQrh77XzSz1kNaOB5BhCwjmXhU2XAsggLAACAkAhY8QsrYHWXFGUKC4uya1rtLMjkri7cpW9inOlsrCatjf4Kpu5mc3cbPFBxJrnLSw+SnR995PVVzag7+dzFpUvys8hPY/SOqtwnQwFLwQIAACAcAlb8FhGwFncI4aSAVbS60ZkrYCXJ6kan/4d80+lsrA62UHl2rYoAVIxg5eMFOxurVcf6lVaODWYz4pkNJjgqYBWa18iANWI6AAAAsHwErPg1H7BuXkyaPot7edL5jFO4qH/h0BGD0x5C2A84g/NBjVyUVHXFiIBVmlFpaVVVMeotLRt6FuVFYcOLxKp2VPm0WCMOIRSwAAAACIeAFb+GA1b2S4QNHj14eHg4RcAqd5mFBazhg/AWFbDyz6zw24ZDz2jyXqm4l4AFAABA8ASs+DUZsHavnV9AvTpcuoDV2VgtPHojK7DGnHWq160K/WrGFVjZrXqX9Dqcc2ABAAAQMAErfo0FrIXVq8NBwKo861P+hFCTAtbIBVNDJgasUjiaP2CNaUZZMVtdTSpWXFXtjHE7quoUWH6FEAAAgJAJWPFrKGBl+aqksZrVm84cAatUbuYKWMWJrG60N1arfxaw+FiTAtbQed2Ls8n1qaHLy09qzI4qXNlb1tWqeDj9CgAAgEAIWPFbxK8QNu4Y98/RGp2wjnoW8hUAAADBELDiJ2Atl2xB1DHWI6uvAAAACI2AFT8Ba9l0cgckHr12awmWgAEAAMA0BKz4CVgAAABA0ASs+AlYAAAAQNAErPgJWAAAAEDQBKz4CVgAAABA0ASs+B1lwErqEbAAAACA+gSs+B1xwJo4n5oBq7OxmiRJ4hfzAAAA4MQTsOLXVMDavXY+v4rq4s1FBqx2S7oCAAAAMgJW/BayAuvmxSQ5f213UQGrs7GqXwEAAAAZASt+izmE8ObFqkVYAhYAAADQOAErfosIWLvXzlctwBKwAAAAgOYJWPFrMGDlToNVla96AWvM7w+m9QJWu5UkrfZR7iUAAABgaQlY8VvIIYS7185XRaz5V2C1W0kiXgEAAAA5Alb8FnMOrOqjCBs6hLCzsSpiAQAAAF0CVvwWFLAqz+LuHFgAAABA4wSs+C0kYN28WHkaLAELAAAAaJyAFb+mAtbNi/mzsQ8tvhKwAAAAgMUQsOK3oEMIK435/cE8AQsAAACoT8CK31EGrMqkVedm5Um3W4mCBQAAAKRpKmCdBEEGrO4vESYyFgAAACBgxS/QgAUAAACQEbDiJ2ABAAAAQROw4idgAQAAAEETsOInYAEAAABBE7DiJ2BFot1KWu3jngRpmqbtlh8XAAAAOFICVvwErIVotxr/icR2K+krb7ndGrqsnSZJurqRpp10NUmT1vwPnyZJd7RrX7Uk6s+wlaSlDpjdt3yvsbu3s7GayIkAAABHR8CKX+MBa/fa+SRJkos369xYwCreZWT0GJtEKvJVt7Bk92jlCktno5xj2q00WU3rzrQ9ugGNuWpJ1JjhcMAa3mP9TQ3v3sH1415NAAAAmiVgxa/hgLV77Xxy/vz5Ex+wZjA2eYy5sjJfdVcGCVgFDQasEbs3fzersAAAAI6KgBW/RgPW7rXzyflruzcvCljTGxewxtSQUXfLFZaN1XR1o78lAWucGQJWfvcWHs0iLAAAgCMiYMWvwYC1e6278iqOgJWdijt35qlcjOiepntw5eC66juM22BnYzUZ0l1TlT/x1UBxJlNVkokBK3+6qIoNTx+wNlYHG6wMPcO3H75ZviuN2mC7la5udKdRfbqrETPMP+XhZ10dsOqofm2yl9tZ3gEAABokYMWvuYA1yFbRBKxyZerXiO513QpRtT6qIl4UNzh05N9MK7A6G6vTtZAsx5RHL2BtrOaOhsstMsrNcrqAVTi8rpOu1mhY7dbQEXmddDVJs2c5ZoPdDlX5XEbPsHSz6hVY9VeoFe9Z9eIIWAAAAI0TsOLXVMDKR6t4Ala+ZeT/XqpPFaViRMAas3bqKANW9QqsXCcaXFWjAY26avix6sSgzkb3QQc37m15/AZLS8kqHmt48kOXDAestN1swAIAAKBxAlb8mglYxWQVb8Dq5YjJB+6FGLDaVYuz5gxYExNS5XZW006abqymrVa60RlcMn6DFbmtzgwFLAAAgOAJWPFrJGDdvFh1pqYkOX9tN66AlV+BtRQBq9FzYNWsSwtegZUtBGt30tVWmrbT1Y3imqzxK7CmDFi1VmDNzFncAQAAjoiAFb9Gf4WwK8YVWMWDBhcRsMb80uAsv0I4wviTuFecN6r8cPOeA6vOXFtJ2mp1b5n9uX+iqzEbnCVgpWmrfxatTrpadRL37NRaM3SoEa9M95z9yhYAAEBzBKz4CVijlH4AsNUuXTe6J434zcAJAav4c4TFQ8/Gxa2hs8GPNfFXCPO/8ZevOa2howvrXFW6tma1yeYwODCw3gbHBKxxM8wdOLnRSTdWGwpYo18yBQsAAKBpAlb8FhGw6lv2gBVGZJguYXEUJh4QGsh7CwAAIAgCVvwErFHCCVjddV+hTDZ+4xbMdV8swREAAKBBAlb8BKxRQgpYWTMJZ7Zxa7dG9SlHDwIAACyEgBU/AQsAAAAImoAVPwELAAAACJqAFT8BCwAAAAiagBU/AQsAAAAImoAVPwELAAAACJqAFT8BCwAAAAiagBW/pgLW7rXzScH5a7snNmC1W0mStNrHPYud55LnsvH8xmeOeTIAAACwMAJW/JoMWLWaVUGcAavdSo49YLV3nkuef6mTpmmadl56XsMCAAAgXgJW/ASs5h1/wPrMS6uFYvWZjeefS3aObz4AAACwQAJW/ASsUTobq1mGyv6QJMnqRqd0bVK8onBhX7dkZVf2t1GoXKMfq3dNdvPyLEZN/aXn+8uvun997rnk+eFnV2NbAAAAsOwErPgt6BxYF2/GErBardzT6gafilC1utGZP2BVPFbVJidmp9zxg3ut555Lnn+p/dLzyXPDz07AAgAAIAICVvwW8iuENy8m9c7ivvwBq195suC0utEp/DFNh/466hDCyQGr6rF613TvV+/oxCxgtV96PnnuudZemnYXYTWwUwAAAGD5CFjxW0jAyhJWjVVYAQSs4UVK1eusmghYFQuixt1r9NS7xwwWjyJ8ftxdAAAAIFgCVvwWE7B2r52PJGBVHWQ3tOSq8vqxAat3SqvqwwtHz6Lm+eH3dpKhk7ivvjThTgAAABAmASt+iwhYu9fO1zuCMNCAlbbz56oaPi9V6eryYYIjr2suYGU/O9hbgdV56fnkuZ3ifbqzOc6fSgQAAIBmCFjxaypg3byYyzK1f44w0ICVDueo4u0KCWsQifI/Jdju/fDg+MeaMWCl3Yb1XDZ2hu+gYAEAABALASt+CzoHVk3LHLBi18kXNAAAAAiXgBU/AeuEarfGnscLAAAAgiFgxU/AOnkcPQgAAEBUBKz4CVgAAABA0ASs+IUSsF42DMMwDMMwDMMwDMMYGqmAdRIIWIZhGIZhGIZhGIZhhDtSAeskELAMwzAMwzAMwzAMwwh3pALWSSBgGYZhGIZhGIZhGIYR7kgFrJMgtIDVfjJJkiR590bn2D8hhmEYhmEYhmEYhmEc+0gFrJOg4YB182LSc/Hm5JvPuAKrs/HuJHmyffwfEsMwDMMwDMMwDMMwjnekAtZJ0FzA2r12vma2Gpj1EMLOM6sWYRmGYRiGYRiGYRiGUYgbAla0GgtYNy8m56/tTnGHw0MByzAMwzAMwzAMwzCM+UYqYJ0ETQWsmfqVgGUYhmEYhmEYhmEYxlwjFbBOgoYC1u6188nFm7kzYNU7ljCpUiNgpR9pJcnqxj877g+JYRiGYRiGYRiGYRjHO1IB6yRoKGBl6WoQrW5eTGZZkTVCWvke7Wy8O0mSVvvYPyqGYRiGYRiGYRiGYRzXSAWsk6DBgFVYc7V77XxzBSsdenf+s41VK7AMwzAMwzAMwzAMw0gFrJOgwUMIC72q0SVYafnd6RxYhmEYhmEYhmEYhmGkLxfjhoAVrSZ/hXBQrHavna95Fqxa0vK7U8AyDMMwDMMwDMMwDCN9uRg3BKxoNRawutWqq7nzXx0eCliGYRiGYRiGYRiGYYwYqYB1EjQYsBYnLb87BSzDMAzDMAzDMAzDMNKXi3FDwIpWkAGrs/HuJHmyffwfEsMwDMMwDMMwDMMwjnekAtZJEFrAaj+ZJEli+ZVhGIZhGIZhGIZhGOnLxbghYEUrtIBlGIZhGIZhGIZhGIYxGKmAdRKEErAAAAAAKg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yBf0WwAAHdpJREFU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CgCVjxE7AAAACAoAlY8ROwAAAAgKAJWPETsAAAAID/v727dWpkCxM43Gp3/o2VI6ktqhZ75ciRqFThNhKJpaKQSOyo1EhkLDIyt9ZgkeCQvSIQOh/d+QTO++Z56tStuQyTdJ/upur8qju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WfgAUAAACEJmDlJ2ABAAAAoQlY+QlYAAAAQGgCVn4CFgAAABCagJVfd8ACAAAAKJyAlZ+ABQAAAIQ2F7DIajlgAQAAAATyFrAO+HlGAAAAAHBwAhYAAAAARROwAAAAACjaW8D67ucZAUr0vT+gAQAAmPoIWN+7Hd/iOPd6gUnYVrIZS7Y7h2VyAAAACtEasPr9/sm8qqrW/lUsK1en/X6/avH1W/gFtlqiL0zO521VyfaMGqXNW9tV8HOVYzv6AhYAAEAhWgPWyclJffOrvj57vTyZjtmS9eTk5Hz0T3MEXc2uXJ1WVfXnT70wrq7qoPu41lZL9KqqHp7qu3F9eZ92QtbaJ2pUVfX4UNbUtV0FdV2/tnh8fPz58+fXb+rXE7AAAAAK0Rmw7s7r29/19T/11dlCwLocn1+NLy7H5/2HXykD1tXV3Li4GAfdx7XWLtEX7rqa1qvzP69ZJ2StnaNGVVXPj/V9YTG07SqYhqqVRqORgAUAAMBX6gxYf/v1n4v69vf0VqxmwLp9vLp7urp9vLqeXPQffhW1IN9cd8A6kmcJ1y7Rq6p6rh8n9f3t45WA9bJr1JjWq8l91ID1Y56ABQAAwFfqDFj3/fr+sv57Ud+d17e/mgHr7/Pt6PXu7/Pt7ePV5fi8c0E+Hpy+h5/Twfiwmz8enL696LC3/at3B6yqqn493c1GNapG9eiqvtqgPgx7jdrVG263VV9sk4A1rVfTW+22DFjlHP1dzpCVdogas3r1cNcRsOZOm85tPdi+vKwLWBcXF4+Pj/1+/+bm5nbydDt5un54vLm5+fHjx7oXXtqdj+O11vIOHvCa2mL2BCwAAIBCdAasPxf132nD6td/LpoBa/R6N6nvR693d09XV+OPv1o0Hpw2V5vjweCzas5nBayz0dV0VNfVVX110bGzKzdm2Cs8Ye0TsNbcklbW0f+2gLVZvXqZ38Jhr6vTfF3Amt57dXNz8/fx+f7p+e/j0+3k6WbyvEHD2mcjVwasQ11Ts5dav4UCFgAAQCFaA1bHo3MdfzVvPDj9snjziQFr+2cJF0rEwW89OqRNfhVjW8Cq6+e6vgty9D89YK2ch43r1dIWds3fl96B9ePHj7+Pzw9Pz5Pn54en57+PT3eT5993998WsPbdfQELAAAgntaAdQAdK/DGg2Xv3zHsVaeD4dvXe8OPb2ncd/HxDXNfXFiLfrz49LWHveq01ztdvmtjw4BVVdXk/Gx0Vj1dnj1dno2qqr6+ri86bsWav1tktkZe3LDF/2+dlsV1+8IedbxOyzdsMAn15E99f1nf/u4MWHd13fIR/qUc/VUHpWtLPr54OhisDBwdxWdhKrapV8tb2JjBVad0+2ysnpAddmd2B9b94/Pk+fn59XXy/Hr/+Hz3uFvAmj9eg978Ie7e1N2uqdbLZzBuPJPYG7adNwIWAABAIT45YK2+v6HxCNDcxxhVy39sfG/jqys+/GhVyxj2Tgfj6T9cuSFtS/fZrx1sBqy7k2p8cTK+OLmrqvriYvL7d2fAWu4iSxs27M03lrZpWbkCn+sT83u39o02moRpvZr+9skdA1YRR3/VtKzbkkYL2aL4PI3rp/FHpdqyXi1v4SxgrT6l22djYUJ23J2OO7BuN70D68P8jjQekJw/xO2buvM11RawFv/5ymtEwAIAAChEa8Dq9/sn82Yr8I6/mtN2D878199Xjm2PCK1+3mfpX73/oXFPzftat/VBobal+4dRVV1XVVWNzqotA9ZsY973dHnDFpbpW0zLwv0185O89o02m4QDBKwijv5L463m52Dllsx1t9VnTkfAmty/Nazt69Xy271vyrpTumsO99idpc/Aerp//PgMrH6/v+8dWNtt6k7X1OYBq+UaEbAAAAAK0fUh7v37+uJvff739fzPa/O3zp2cnNT1P83Rsj5vaRgHSBjLN6esWt++LL/anO7VaVV9/NrBp8uzab3aLmA1V+Udk/HxDNOhAlbnG20wCQcIWKUc/ZnPDVj9fn9y/1asprdibVmvlt5utnlrTulVN2odLmBdXFxMb8K6ubm5HT/djJ+uHx77/X497v/pV5279jkBa6travOAtfgPuyYHAACAr9cVsK5H9dWovryvpyVrPmD9ruvzuv5d17/aE8bco0IvL7PfQ7fw6FbjY33WJIxqaeG6clHa/kjdvLUBa/ZrB3cOWJ0bNpuV09lzYUvT0lijf7zAYr9Y2t/uN1o/CYcIWIUc/ebWdD9CuMmDbK0zNp20h7t6Nu6vtqpXyzve/ICw9kO8/lTZ6xHCybsf8/70q3UNa8uAtf4Rwh2uqe7LZ8VPhoVrRMACAAAoRFfAuh3Xtw/1zUM9LVnzAatf15d13a/r87r+1bVKbz7mM1ddFr600T04vd7p/MNhrU8DtT1v1bQ2YM2MququMbYJWI3CtLBhw15zK1um5eXj23q9loX30gutfaN1k3CYgPVSwtFfMUsfb9w54Vt96vls3natVwtbuHyz2OIpvTQbK0+VHXenqqrX19fJZDK9A2v6h/F4PP3vaDSqqmpdw9o2YHVv6q7XVOfl8/aX7deIgAUAAFCIzoD1UN+N67txPS1Z1VzAuq7rm7q+rut+XXeknANq7VA723B1Wr3/2sHm6AxYkbQGrNvfr5cno/P/qqpqWq9+3Z1UVTWtV/9cP1RVVdf/PDy0fALagR3+6K/X8oTa2u65U736fNvszixgzYwbRqPRz58/pw1r3YOEsQlYAAAAhegKWFej+npU3zzU05I1H7Bu6vqurm/q+rKuz4MmjC0C1sXF5PfvhZFj3b7+k+w38Pmb+Q0Bq+35tLWnzVfNyXa22p2qqiaTyajF7e3tz58/Xxrnyedv/vcQsAAAAArRGrA6OkWahLF5wPq+cPPpgizRvyxgtT6COBNkxqZ23J2qqn52ynHyrxXqWAMAAGTWGrCOwXHu9QKTsK1kM5Zsdw7L5AAAABRCwDp2JmFbyWYs2e4clskBAAAoRPV/AAAAAFCkj4BVAwAAAEBhBCwAAAAAiiZgAQAAAFA0AQsAAACAoglYAAAAABRtLmABAAAAQIHeAtYLAAAAABSs+hcAAAAACuYOLAAAAACKJmABlOjff//97k34Use2vwAAwObcgQVQqGMLOse2vwAAwOYELIBCHVvQObb9BQAANidgARTq2ILOse0vAACwuWbAGvaq08G48ZfjwenCVz7NsFdVVVV91dttYzw4rar1W7c0e7u+S2+484t8jvdj075pe+57sYf/O6+I5U0pb4b2Pu6f+srLU1bkJHZbCjrDXnk/IQ5IwAIAANp0Bqyv8m1vvNZ4cNrMNuPBoHXtuOdODIfD2TuWtEBtbk/r7u+77+9r8tJOhFK2p5TtWHTY7Wq+2v6vPHuF5h/KPM26fGbAKnEeBCwAAKBNCQFr2CtuGTW1VUw61OwVdofFRru137439ng8OC3pXChkhV/sBVJwwGqcSW/nV7mnWRcBCwAAYKo7YM3fxTBYegBn4bm33RZEw17V65X4bE9Hv2o8Vvj+He87f6i7kUox7C0flsXnHffa97maUNbu731FLPx/sgtk5f6sPDfaJ+p0MOhVp4Pxx3OqHzM1nH3PuO3d2s1Oq7dTquDTrEt7wFo5sUtPIq86HL3e7KdXcQ8tC1gAAECbzQNWYwW0/CTO9B6Rndfnuy1RP1vrfRofU9D4UKR9A9bbSrOkxeS7hU1bOu5HGrA2uyKau5PsAuman+a5sXKimoVv4Vm/t29ozPROffy93czeqNTTrEtnwFqazsX9Wn04GremlXQ2vby8CFgAAEC7be7AWni6p3EX0l7lpbnoKmph2XYH1vzX3zf5QKvBVTc8FWH2cWArjvte+15wWdj7imjkmb22oswLZHl+1pwbjYmaO+TtU7ryXTax9AhhwadZlzV3YK06A1fdD9h5OEoiYAEAAG32DFiHWAWWuz5v2cNPDVilzUHD236vmJXj+QysXa6IaUbY/ZiWe4GsDFgd58bXBawVuarc06zLdgHr5eWleb5teDhKImABAABt9ghYyzcL7bggmv2z0n4D39xjOi8vs1/Dt/AI4QE+B2r2SwiLW1UOB+8bM3tacvkmsf32fXkOS7H3FfHurZhku0BWzk/LuTH3500eIVz681azN/fwXHU6GBd8mnXZIWC9fBS6DQ9HQQQsAACgzULA+jC/ZGxZ9jQfUZne47Dbgmj2OiWtzt8093G2dx9f3G+ZvepdCpuDxlkx27KF477nvjfepNx93/mKaM5dtgtkeX7az423729Upbd/NZh98e1rbf9qy9lb+jzzYk+zLtsFrIXz7aX7cDQnvBQCFgAA0KYZsAC+Vml3lRXm2ILOse0vAACwOQEL+DbF/tKCQhxb0Dm2/QUAADYnYAFfbPHBNtocW9A5tv0FAAA2J2ABFOrYgs6x7S8AALA5AQsAAACA0lX/8Z8/ihr/DRy9b/9BZBiGEWL8z9lZUePbJ8QwDMMwjEzjf/+33/xfAQsozrf/IDIMwwgxvr1YCViGYRiGYXzeELCA0n37DyLDMIwQ49uLlYBlGIZhGMbnDQELKN23/yAyDMMIMb69WAlYhmEYhmF83lgIWP8PD7yOplpG0/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2490787"/>
            <a:ext cx="2779365" cy="42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19113" y="260350"/>
            <a:ext cx="8229600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dirty="0"/>
              <a:t>Dev-C++ </a:t>
            </a:r>
            <a:r>
              <a:rPr lang="zh-CN" altLang="en-US" dirty="0"/>
              <a:t>的一些常用</a:t>
            </a:r>
            <a:r>
              <a:rPr lang="zh-CN" altLang="en-US" dirty="0" smtClean="0"/>
              <a:t>快捷键</a:t>
            </a:r>
            <a:endParaRPr lang="zh-CN" altLang="en-US" kern="0" dirty="0" smtClean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268761"/>
            <a:ext cx="8291513" cy="5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恢复 </a:t>
            </a:r>
            <a:r>
              <a:rPr lang="en-US" altLang="zh-CN" dirty="0" err="1"/>
              <a:t>Ctrl+Z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重做 </a:t>
            </a:r>
            <a:r>
              <a:rPr lang="en-US" altLang="zh-CN" dirty="0" err="1"/>
              <a:t>Ctrl+Y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剪切 </a:t>
            </a:r>
            <a:r>
              <a:rPr lang="en-US" altLang="zh-CN" dirty="0" err="1"/>
              <a:t>Ctrl+X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拷贝 </a:t>
            </a:r>
            <a:r>
              <a:rPr lang="en-US" altLang="zh-CN" dirty="0" err="1"/>
              <a:t>Ctrl+C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粘贴 </a:t>
            </a:r>
            <a:r>
              <a:rPr lang="en-US" altLang="zh-CN" dirty="0" err="1"/>
              <a:t>Ctrl+V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搜索</a:t>
            </a:r>
            <a:r>
              <a:rPr lang="zh-CN" altLang="en-US" dirty="0"/>
              <a:t>替换内容 </a:t>
            </a:r>
            <a:r>
              <a:rPr lang="en-US" altLang="zh-CN" dirty="0" err="1"/>
              <a:t>Ctrl+F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选择</a:t>
            </a:r>
            <a:r>
              <a:rPr lang="zh-CN" altLang="en-US" dirty="0"/>
              <a:t>全部 </a:t>
            </a:r>
            <a:r>
              <a:rPr lang="en-US" altLang="zh-CN" dirty="0" err="1"/>
              <a:t>Ctrl+A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编译 </a:t>
            </a:r>
            <a:r>
              <a:rPr lang="en-US" altLang="zh-CN" dirty="0"/>
              <a:t>F9  </a:t>
            </a:r>
            <a:endParaRPr lang="en-US" altLang="zh-CN" dirty="0" smtClean="0"/>
          </a:p>
          <a:p>
            <a:r>
              <a:rPr lang="zh-CN" altLang="en-US" dirty="0" smtClean="0"/>
              <a:t>运行 </a:t>
            </a:r>
            <a:r>
              <a:rPr lang="en-US" altLang="zh-CN" dirty="0"/>
              <a:t>F10  </a:t>
            </a:r>
            <a:endParaRPr lang="en-US" altLang="zh-CN" dirty="0" smtClean="0"/>
          </a:p>
          <a:p>
            <a:r>
              <a:rPr lang="zh-CN" altLang="en-US" dirty="0" smtClean="0"/>
              <a:t>编译</a:t>
            </a:r>
            <a:r>
              <a:rPr lang="zh-CN" altLang="en-US" dirty="0"/>
              <a:t>运行 </a:t>
            </a:r>
            <a:r>
              <a:rPr lang="en-US" altLang="zh-CN" dirty="0" smtClean="0"/>
              <a:t>F11</a:t>
            </a:r>
            <a:endParaRPr lang="en-US" altLang="zh-CN" kern="0" dirty="0" smtClean="0"/>
          </a:p>
        </p:txBody>
      </p:sp>
    </p:spTree>
    <p:extLst>
      <p:ext uri="{BB962C8B-B14F-4D97-AF65-F5344CB8AC3E}">
        <p14:creationId xmlns:p14="http://schemas.microsoft.com/office/powerpoint/2010/main" val="1546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19113" y="260350"/>
            <a:ext cx="8229600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dirty="0"/>
              <a:t>Dev-C++ </a:t>
            </a:r>
            <a:r>
              <a:rPr lang="zh-CN" altLang="en-US" dirty="0"/>
              <a:t>的一些常用</a:t>
            </a:r>
            <a:r>
              <a:rPr lang="zh-CN" altLang="en-US" dirty="0" smtClean="0"/>
              <a:t>快捷键</a:t>
            </a:r>
            <a:endParaRPr lang="zh-CN" altLang="en-US" kern="0" dirty="0" smtClean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268761"/>
            <a:ext cx="8291513" cy="5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设置注释 </a:t>
            </a:r>
            <a:r>
              <a:rPr lang="en-US" altLang="zh-CN" dirty="0"/>
              <a:t>Ctrl+/ </a:t>
            </a:r>
            <a:r>
              <a:rPr lang="zh-CN" altLang="en-US" dirty="0"/>
              <a:t>取消注释再重复一次即可  </a:t>
            </a:r>
            <a:endParaRPr lang="en-US" altLang="zh-CN" dirty="0" smtClean="0"/>
          </a:p>
          <a:p>
            <a:r>
              <a:rPr lang="zh-CN" altLang="en-US" dirty="0" smtClean="0"/>
              <a:t>复制</a:t>
            </a:r>
            <a:r>
              <a:rPr lang="zh-CN" altLang="en-US" dirty="0"/>
              <a:t>行 </a:t>
            </a:r>
            <a:r>
              <a:rPr lang="en-US" altLang="zh-CN" dirty="0" err="1"/>
              <a:t>Ctrl+E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删除</a:t>
            </a:r>
            <a:r>
              <a:rPr lang="zh-CN" altLang="en-US" dirty="0"/>
              <a:t>行 </a:t>
            </a:r>
            <a:r>
              <a:rPr lang="en-US" altLang="zh-CN" dirty="0" err="1"/>
              <a:t>Ctrl+D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整体</a:t>
            </a:r>
            <a:r>
              <a:rPr lang="zh-CN" altLang="en-US" dirty="0"/>
              <a:t>左移一个</a:t>
            </a:r>
            <a:r>
              <a:rPr lang="en-US" altLang="zh-CN" dirty="0"/>
              <a:t>tab</a:t>
            </a:r>
            <a:r>
              <a:rPr lang="zh-CN" altLang="en-US" dirty="0"/>
              <a:t>位置 </a:t>
            </a:r>
            <a:r>
              <a:rPr lang="en-US" altLang="zh-CN" dirty="0" err="1"/>
              <a:t>shift+tab</a:t>
            </a:r>
            <a:r>
              <a:rPr lang="en-US" altLang="zh-CN" dirty="0"/>
              <a:t>  </a:t>
            </a:r>
            <a:endParaRPr lang="en-US" altLang="zh-CN" dirty="0" smtClean="0"/>
          </a:p>
          <a:p>
            <a:r>
              <a:rPr lang="zh-CN" altLang="en-US" dirty="0" smtClean="0"/>
              <a:t>整体</a:t>
            </a:r>
            <a:r>
              <a:rPr lang="zh-CN" altLang="en-US" dirty="0"/>
              <a:t>右移一个</a:t>
            </a:r>
            <a:r>
              <a:rPr lang="en-US" altLang="zh-CN" dirty="0"/>
              <a:t>tab</a:t>
            </a:r>
            <a:r>
              <a:rPr lang="zh-CN" altLang="en-US" dirty="0"/>
              <a:t>位置 </a:t>
            </a:r>
            <a:r>
              <a:rPr lang="en-US" altLang="zh-CN" dirty="0"/>
              <a:t>tab  </a:t>
            </a:r>
            <a:endParaRPr lang="en-US" altLang="zh-CN" dirty="0" smtClean="0"/>
          </a:p>
          <a:p>
            <a:r>
              <a:rPr lang="zh-CN" altLang="en-US" dirty="0" smtClean="0"/>
              <a:t>整体</a:t>
            </a:r>
            <a:r>
              <a:rPr lang="zh-CN" altLang="en-US" dirty="0"/>
              <a:t>代码缩进对齐 </a:t>
            </a:r>
            <a:r>
              <a:rPr lang="en-US" altLang="zh-CN" dirty="0" err="1"/>
              <a:t>Ctrl+Shift+A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快捷键</a:t>
            </a:r>
            <a:r>
              <a:rPr lang="zh-CN" altLang="en-US" dirty="0"/>
              <a:t>的设置和查看：点击最上面一行的“工具”，然后点击“快捷键选项”即可</a:t>
            </a:r>
            <a:r>
              <a:rPr lang="zh-CN" altLang="en-US" dirty="0" smtClean="0"/>
              <a:t>。</a:t>
            </a:r>
            <a:endParaRPr lang="en-US" altLang="zh-CN" kern="0" dirty="0" smtClean="0"/>
          </a:p>
        </p:txBody>
      </p:sp>
    </p:spTree>
    <p:extLst>
      <p:ext uri="{BB962C8B-B14F-4D97-AF65-F5344CB8AC3E}">
        <p14:creationId xmlns:p14="http://schemas.microsoft.com/office/powerpoint/2010/main" val="42907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19113" y="260350"/>
            <a:ext cx="8229600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在</a:t>
            </a:r>
            <a:r>
              <a:rPr lang="en-US" altLang="zh-CN" dirty="0"/>
              <a:t>VC6.0</a:t>
            </a:r>
            <a:r>
              <a:rPr lang="zh-CN" altLang="en-US" dirty="0"/>
              <a:t>下运行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268761"/>
            <a:ext cx="8291513" cy="5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0" dirty="0"/>
              <a:t>微软原版的 </a:t>
            </a:r>
            <a:r>
              <a:rPr lang="en-US" altLang="zh-CN" sz="2400" b="0" dirty="0"/>
              <a:t>VC6.0 </a:t>
            </a:r>
            <a:r>
              <a:rPr lang="zh-CN" altLang="en-US" sz="2400" b="0" dirty="0"/>
              <a:t>已经不容易找到，网上提供的都是经过第三方修改的版本，删除了一些使用不到的功能，增强了兼容性</a:t>
            </a:r>
            <a:r>
              <a:rPr lang="zh-CN" altLang="en-US" sz="2400" b="0" dirty="0" smtClean="0"/>
              <a:t>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b="0" dirty="0"/>
              <a:t>VC6.0 </a:t>
            </a:r>
            <a:r>
              <a:rPr lang="zh-CN" altLang="en-US" sz="2400" b="0" dirty="0"/>
              <a:t>完整绿色版下载地址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：</a:t>
            </a:r>
            <a:r>
              <a:rPr lang="en-US" altLang="zh-CN" sz="2400" b="0" dirty="0">
                <a:hlinkClick r:id="rId2"/>
              </a:rPr>
              <a:t>https://pan.baidu.com/s/1nxee1AD</a:t>
            </a:r>
            <a:r>
              <a:rPr lang="zh-CN" altLang="en-US" sz="2400" b="0" dirty="0"/>
              <a:t>  提取密码：</a:t>
            </a:r>
            <a:r>
              <a:rPr lang="en-US" altLang="zh-CN" sz="2400" b="0" dirty="0" err="1"/>
              <a:t>wdhk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b="0" dirty="0" smtClean="0"/>
              <a:t>VC6.0 </a:t>
            </a:r>
            <a:r>
              <a:rPr lang="zh-CN" altLang="en-US" sz="2400" b="0" dirty="0"/>
              <a:t>完整绿色版下载地址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：</a:t>
            </a:r>
            <a:r>
              <a:rPr lang="en-US" altLang="zh-CN" sz="2400" b="0" dirty="0">
                <a:hlinkClick r:id="rId3"/>
              </a:rPr>
              <a:t>https://pan.baidu.com/s/1qZGYtiO</a:t>
            </a:r>
            <a:r>
              <a:rPr lang="zh-CN" altLang="en-US" sz="2400" b="0" dirty="0"/>
              <a:t>  提取密码：</a:t>
            </a:r>
            <a:r>
              <a:rPr lang="en-US" altLang="zh-CN" sz="2400" b="0" dirty="0"/>
              <a:t>ix5p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b="0" dirty="0" smtClean="0"/>
              <a:t>VC6.0 </a:t>
            </a:r>
            <a:r>
              <a:rPr lang="zh-CN" altLang="en-US" sz="2400" b="0" dirty="0" smtClean="0"/>
              <a:t>在 </a:t>
            </a:r>
            <a:r>
              <a:rPr lang="en-US" altLang="zh-CN" sz="2400" b="0" dirty="0" smtClean="0"/>
              <a:t>Win8 </a:t>
            </a:r>
            <a:r>
              <a:rPr lang="zh-CN" altLang="en-US" sz="2400" b="0" dirty="0" smtClean="0"/>
              <a:t>和 </a:t>
            </a:r>
            <a:r>
              <a:rPr lang="en-US" altLang="zh-CN" sz="2400" b="0" dirty="0" smtClean="0"/>
              <a:t>Win10 </a:t>
            </a:r>
            <a:r>
              <a:rPr lang="zh-CN" altLang="en-US" sz="2400" b="0" dirty="0" smtClean="0"/>
              <a:t>下运行，</a:t>
            </a:r>
            <a:r>
              <a:rPr lang="zh-CN" altLang="en-US" sz="2400" b="0" dirty="0"/>
              <a:t>安装完成后还要修改兼容模式才</a:t>
            </a:r>
            <a:r>
              <a:rPr lang="zh-CN" altLang="en-US" sz="2400" b="0" dirty="0" smtClean="0"/>
              <a:t>可以（可能需要，但我这里没有遇到？？？）。</a:t>
            </a:r>
            <a:endParaRPr lang="en-US" altLang="zh-CN" sz="2400" b="0" dirty="0" smtClean="0"/>
          </a:p>
          <a:p>
            <a:r>
              <a:rPr lang="zh-CN" altLang="en-US" sz="2400" b="0" dirty="0" smtClean="0"/>
              <a:t>如果需要修改模式，参看</a:t>
            </a:r>
            <a:r>
              <a:rPr lang="en-US" altLang="zh-CN" sz="2400" b="0" dirty="0">
                <a:hlinkClick r:id="rId4"/>
              </a:rPr>
              <a:t>http://</a:t>
            </a:r>
            <a:r>
              <a:rPr lang="en-US" altLang="zh-CN" sz="2400" b="0" dirty="0" smtClean="0">
                <a:hlinkClick r:id="rId4"/>
              </a:rPr>
              <a:t>c.biancheng.net/cpp/html/1117.html</a:t>
            </a:r>
            <a:endParaRPr lang="en-US" altLang="zh-CN" sz="2400" b="0" dirty="0" smtClean="0"/>
          </a:p>
          <a:p>
            <a:r>
              <a:rPr lang="en-US" altLang="zh-CN" sz="2400" dirty="0"/>
              <a:t>http://c.biancheng.net/cpp/html/2888.html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53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720" y="1916832"/>
            <a:ext cx="57606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latin typeface="+mj-ea"/>
                <a:ea typeface="+mj-ea"/>
              </a:rPr>
              <a:t>谢谢大家！</a:t>
            </a:r>
            <a:endParaRPr lang="en-US" altLang="zh-CN" sz="8000" dirty="0" smtClean="0"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jj001">
  <a:themeElements>
    <a:clrScheme name="教材母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教材母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教材母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教材母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教材母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教材母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教材母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教材母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教材母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3068</Words>
  <Application>Microsoft Office PowerPoint</Application>
  <PresentationFormat>全屏显示(4:3)</PresentationFormat>
  <Paragraphs>393</Paragraphs>
  <Slides>97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98" baseType="lpstr">
      <vt:lpstr>ljj001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九、Dev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Dev C++的开启效果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39</cp:revision>
  <dcterms:created xsi:type="dcterms:W3CDTF">2018-09-17T09:27:33Z</dcterms:created>
  <dcterms:modified xsi:type="dcterms:W3CDTF">2019-01-30T04:06:01Z</dcterms:modified>
</cp:coreProperties>
</file>